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3" r:id="rId1"/>
  </p:sldMasterIdLst>
  <p:notesMasterIdLst>
    <p:notesMasterId r:id="rId32"/>
  </p:notesMasterIdLst>
  <p:sldIdLst>
    <p:sldId id="256" r:id="rId2"/>
    <p:sldId id="282" r:id="rId3"/>
    <p:sldId id="284" r:id="rId4"/>
    <p:sldId id="286" r:id="rId5"/>
    <p:sldId id="264" r:id="rId6"/>
    <p:sldId id="288" r:id="rId7"/>
    <p:sldId id="289" r:id="rId8"/>
    <p:sldId id="292" r:id="rId9"/>
    <p:sldId id="290" r:id="rId10"/>
    <p:sldId id="291" r:id="rId11"/>
    <p:sldId id="293" r:id="rId12"/>
    <p:sldId id="295" r:id="rId13"/>
    <p:sldId id="296" r:id="rId14"/>
    <p:sldId id="302" r:id="rId15"/>
    <p:sldId id="259" r:id="rId16"/>
    <p:sldId id="298" r:id="rId17"/>
    <p:sldId id="273" r:id="rId18"/>
    <p:sldId id="299" r:id="rId19"/>
    <p:sldId id="304" r:id="rId20"/>
    <p:sldId id="305" r:id="rId21"/>
    <p:sldId id="303" r:id="rId22"/>
    <p:sldId id="281" r:id="rId23"/>
    <p:sldId id="280" r:id="rId24"/>
    <p:sldId id="301" r:id="rId25"/>
    <p:sldId id="300" r:id="rId26"/>
    <p:sldId id="285" r:id="rId27"/>
    <p:sldId id="307" r:id="rId28"/>
    <p:sldId id="308" r:id="rId29"/>
    <p:sldId id="309" r:id="rId30"/>
    <p:sldId id="29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93" autoAdjust="0"/>
    <p:restoredTop sz="72859" autoAdjust="0"/>
  </p:normalViewPr>
  <p:slideViewPr>
    <p:cSldViewPr snapToGrid="0">
      <p:cViewPr>
        <p:scale>
          <a:sx n="66" d="100"/>
          <a:sy n="66" d="100"/>
        </p:scale>
        <p:origin x="2238" y="3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69A7D1-DACA-43E5-855A-9CB1465A5DEC}" type="datetimeFigureOut">
              <a:rPr lang="en-US" smtClean="0"/>
              <a:t>12/3/2019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56108A-B36B-4684-9B35-59495AF1CC24}" type="slidenum">
              <a:rPr lang="en-US" smtClean="0"/>
              <a:t>‹#›</a:t>
            </a:fld>
            <a:endParaRPr lang="en-US"/>
          </a:p>
        </p:txBody>
      </p:sp>
    </p:spTree>
    <p:extLst>
      <p:ext uri="{BB962C8B-B14F-4D97-AF65-F5344CB8AC3E}">
        <p14:creationId xmlns:p14="http://schemas.microsoft.com/office/powerpoint/2010/main" val="3099865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56108A-B36B-4684-9B35-59495AF1CC24}" type="slidenum">
              <a:rPr lang="en-US" smtClean="0"/>
              <a:t>1</a:t>
            </a:fld>
            <a:endParaRPr lang="en-US"/>
          </a:p>
        </p:txBody>
      </p:sp>
    </p:spTree>
    <p:extLst>
      <p:ext uri="{BB962C8B-B14F-4D97-AF65-F5344CB8AC3E}">
        <p14:creationId xmlns:p14="http://schemas.microsoft.com/office/powerpoint/2010/main" val="192727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make sure your constraints have the right actuator values</a:t>
            </a:r>
          </a:p>
        </p:txBody>
      </p:sp>
      <p:sp>
        <p:nvSpPr>
          <p:cNvPr id="4" name="Slide Number Placeholder 3"/>
          <p:cNvSpPr>
            <a:spLocks noGrp="1"/>
          </p:cNvSpPr>
          <p:nvPr>
            <p:ph type="sldNum" sz="quarter" idx="5"/>
          </p:nvPr>
        </p:nvSpPr>
        <p:spPr/>
        <p:txBody>
          <a:bodyPr/>
          <a:lstStyle/>
          <a:p>
            <a:fld id="{AC56108A-B36B-4684-9B35-59495AF1CC24}" type="slidenum">
              <a:rPr lang="en-US" smtClean="0"/>
              <a:t>15</a:t>
            </a:fld>
            <a:endParaRPr lang="en-US"/>
          </a:p>
        </p:txBody>
      </p:sp>
    </p:spTree>
    <p:extLst>
      <p:ext uri="{BB962C8B-B14F-4D97-AF65-F5344CB8AC3E}">
        <p14:creationId xmlns:p14="http://schemas.microsoft.com/office/powerpoint/2010/main" val="2463202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56108A-B36B-4684-9B35-59495AF1CC24}" type="slidenum">
              <a:rPr lang="en-US" smtClean="0"/>
              <a:t>17</a:t>
            </a:fld>
            <a:endParaRPr lang="en-US"/>
          </a:p>
        </p:txBody>
      </p:sp>
    </p:spTree>
    <p:extLst>
      <p:ext uri="{BB962C8B-B14F-4D97-AF65-F5344CB8AC3E}">
        <p14:creationId xmlns:p14="http://schemas.microsoft.com/office/powerpoint/2010/main" val="2294707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56108A-B36B-4684-9B35-59495AF1CC24}" type="slidenum">
              <a:rPr lang="en-US" smtClean="0"/>
              <a:t>22</a:t>
            </a:fld>
            <a:endParaRPr lang="en-US"/>
          </a:p>
        </p:txBody>
      </p:sp>
    </p:spTree>
    <p:extLst>
      <p:ext uri="{BB962C8B-B14F-4D97-AF65-F5344CB8AC3E}">
        <p14:creationId xmlns:p14="http://schemas.microsoft.com/office/powerpoint/2010/main" val="1600199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56108A-B36B-4684-9B35-59495AF1CC24}" type="slidenum">
              <a:rPr lang="en-US" smtClean="0"/>
              <a:t>23</a:t>
            </a:fld>
            <a:endParaRPr lang="en-US"/>
          </a:p>
        </p:txBody>
      </p:sp>
    </p:spTree>
    <p:extLst>
      <p:ext uri="{BB962C8B-B14F-4D97-AF65-F5344CB8AC3E}">
        <p14:creationId xmlns:p14="http://schemas.microsoft.com/office/powerpoint/2010/main" val="2472193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56108A-B36B-4684-9B35-59495AF1CC24}" type="slidenum">
              <a:rPr lang="en-US" smtClean="0"/>
              <a:t>27</a:t>
            </a:fld>
            <a:endParaRPr lang="en-US"/>
          </a:p>
        </p:txBody>
      </p:sp>
    </p:spTree>
    <p:extLst>
      <p:ext uri="{BB962C8B-B14F-4D97-AF65-F5344CB8AC3E}">
        <p14:creationId xmlns:p14="http://schemas.microsoft.com/office/powerpoint/2010/main" val="24175942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56108A-B36B-4684-9B35-59495AF1CC24}" type="slidenum">
              <a:rPr lang="en-US" smtClean="0"/>
              <a:t>29</a:t>
            </a:fld>
            <a:endParaRPr lang="en-US"/>
          </a:p>
        </p:txBody>
      </p:sp>
    </p:spTree>
    <p:extLst>
      <p:ext uri="{BB962C8B-B14F-4D97-AF65-F5344CB8AC3E}">
        <p14:creationId xmlns:p14="http://schemas.microsoft.com/office/powerpoint/2010/main" val="4084120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56108A-B36B-4684-9B35-59495AF1CC24}" type="slidenum">
              <a:rPr lang="en-US" smtClean="0"/>
              <a:t>2</a:t>
            </a:fld>
            <a:endParaRPr lang="en-US"/>
          </a:p>
        </p:txBody>
      </p:sp>
    </p:spTree>
    <p:extLst>
      <p:ext uri="{BB962C8B-B14F-4D97-AF65-F5344CB8AC3E}">
        <p14:creationId xmlns:p14="http://schemas.microsoft.com/office/powerpoint/2010/main" val="286532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Polynomial:</a:t>
            </a:r>
            <a:r>
              <a:rPr lang="en-US" baseline="0" dirty="0" smtClean="0"/>
              <a:t>  for retargeting and manual flight by astronauts, boundary state constraints and a fixed time-to-go to find closed-form solutions for acceleration </a:t>
            </a:r>
            <a:r>
              <a:rPr lang="en-US" baseline="0" dirty="0" smtClean="0"/>
              <a:t>profile, not </a:t>
            </a:r>
            <a:r>
              <a:rPr lang="en-US" baseline="0" dirty="0" smtClean="0"/>
              <a:t>guaranteed to satisfy vehicle thrust constraints, not optimal with respect to time or fuel consumption, all safely touched down on the lunar surface through the combination of astronaut control and the polynomial guidance routine</a:t>
            </a:r>
          </a:p>
          <a:p>
            <a:r>
              <a:rPr lang="en-US" baseline="0" dirty="0" smtClean="0"/>
              <a:t>MSL: used modified  linear time search for time to go, still does not result in globally optimal trajectories, no divert capability</a:t>
            </a:r>
          </a:p>
          <a:p>
            <a:endParaRPr lang="en-US" baseline="0" dirty="0" smtClean="0"/>
          </a:p>
          <a:p>
            <a:r>
              <a:rPr lang="en-US" baseline="0" dirty="0" smtClean="0"/>
              <a:t>Also </a:t>
            </a:r>
            <a:r>
              <a:rPr lang="en-US" baseline="0" dirty="0" err="1" smtClean="0"/>
              <a:t>Pseudospectral</a:t>
            </a:r>
            <a:r>
              <a:rPr lang="en-US" baseline="0" dirty="0" smtClean="0"/>
              <a:t> collocation</a:t>
            </a:r>
            <a:endParaRPr lang="en-US" dirty="0"/>
          </a:p>
        </p:txBody>
      </p:sp>
      <p:sp>
        <p:nvSpPr>
          <p:cNvPr id="4" name="Slide Number Placeholder 3"/>
          <p:cNvSpPr>
            <a:spLocks noGrp="1"/>
          </p:cNvSpPr>
          <p:nvPr>
            <p:ph type="sldNum" sz="quarter" idx="10"/>
          </p:nvPr>
        </p:nvSpPr>
        <p:spPr/>
        <p:txBody>
          <a:bodyPr/>
          <a:lstStyle/>
          <a:p>
            <a:fld id="{AC56108A-B36B-4684-9B35-59495AF1CC24}" type="slidenum">
              <a:rPr lang="en-US" smtClean="0"/>
              <a:t>3</a:t>
            </a:fld>
            <a:endParaRPr lang="en-US"/>
          </a:p>
        </p:txBody>
      </p:sp>
    </p:spTree>
    <p:extLst>
      <p:ext uri="{BB962C8B-B14F-4D97-AF65-F5344CB8AC3E}">
        <p14:creationId xmlns:p14="http://schemas.microsoft.com/office/powerpoint/2010/main" val="1107406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people thing about</a:t>
            </a:r>
            <a:r>
              <a:rPr lang="en-US" baseline="0" dirty="0" smtClean="0"/>
              <a:t> the Blackmore, </a:t>
            </a:r>
            <a:r>
              <a:rPr lang="en-US" baseline="0" dirty="0" err="1" smtClean="0"/>
              <a:t>Acikmese</a:t>
            </a:r>
            <a:r>
              <a:rPr lang="en-US" baseline="0" dirty="0" smtClean="0"/>
              <a:t>, Carson solution called GFOLD</a:t>
            </a:r>
          </a:p>
        </p:txBody>
      </p:sp>
      <p:sp>
        <p:nvSpPr>
          <p:cNvPr id="4" name="Slide Number Placeholder 3"/>
          <p:cNvSpPr>
            <a:spLocks noGrp="1"/>
          </p:cNvSpPr>
          <p:nvPr>
            <p:ph type="sldNum" sz="quarter" idx="10"/>
          </p:nvPr>
        </p:nvSpPr>
        <p:spPr/>
        <p:txBody>
          <a:bodyPr/>
          <a:lstStyle/>
          <a:p>
            <a:fld id="{AC56108A-B36B-4684-9B35-59495AF1CC24}" type="slidenum">
              <a:rPr lang="en-US" smtClean="0"/>
              <a:t>4</a:t>
            </a:fld>
            <a:endParaRPr lang="en-US"/>
          </a:p>
        </p:txBody>
      </p:sp>
    </p:spTree>
    <p:extLst>
      <p:ext uri="{BB962C8B-B14F-4D97-AF65-F5344CB8AC3E}">
        <p14:creationId xmlns:p14="http://schemas.microsoft.com/office/powerpoint/2010/main" val="3208334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56108A-B36B-4684-9B35-59495AF1CC24}" type="slidenum">
              <a:rPr lang="en-US" smtClean="0"/>
              <a:t>5</a:t>
            </a:fld>
            <a:endParaRPr lang="en-US"/>
          </a:p>
        </p:txBody>
      </p:sp>
    </p:spTree>
    <p:extLst>
      <p:ext uri="{BB962C8B-B14F-4D97-AF65-F5344CB8AC3E}">
        <p14:creationId xmlns:p14="http://schemas.microsoft.com/office/powerpoint/2010/main" val="2348327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56108A-B36B-4684-9B35-59495AF1CC24}" type="slidenum">
              <a:rPr lang="en-US" smtClean="0"/>
              <a:t>6</a:t>
            </a:fld>
            <a:endParaRPr lang="en-US"/>
          </a:p>
        </p:txBody>
      </p:sp>
    </p:spTree>
    <p:extLst>
      <p:ext uri="{BB962C8B-B14F-4D97-AF65-F5344CB8AC3E}">
        <p14:creationId xmlns:p14="http://schemas.microsoft.com/office/powerpoint/2010/main" val="3328060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56108A-B36B-4684-9B35-59495AF1CC24}" type="slidenum">
              <a:rPr lang="en-US" smtClean="0"/>
              <a:t>7</a:t>
            </a:fld>
            <a:endParaRPr lang="en-US"/>
          </a:p>
        </p:txBody>
      </p:sp>
    </p:spTree>
    <p:extLst>
      <p:ext uri="{BB962C8B-B14F-4D97-AF65-F5344CB8AC3E}">
        <p14:creationId xmlns:p14="http://schemas.microsoft.com/office/powerpoint/2010/main" val="1455953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56108A-B36B-4684-9B35-59495AF1CC24}" type="slidenum">
              <a:rPr lang="en-US" smtClean="0"/>
              <a:t>10</a:t>
            </a:fld>
            <a:endParaRPr lang="en-US"/>
          </a:p>
        </p:txBody>
      </p:sp>
    </p:spTree>
    <p:extLst>
      <p:ext uri="{BB962C8B-B14F-4D97-AF65-F5344CB8AC3E}">
        <p14:creationId xmlns:p14="http://schemas.microsoft.com/office/powerpoint/2010/main" val="2534241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56108A-B36B-4684-9B35-59495AF1CC24}" type="slidenum">
              <a:rPr lang="en-US" smtClean="0"/>
              <a:t>12</a:t>
            </a:fld>
            <a:endParaRPr lang="en-US"/>
          </a:p>
        </p:txBody>
      </p:sp>
    </p:spTree>
    <p:extLst>
      <p:ext uri="{BB962C8B-B14F-4D97-AF65-F5344CB8AC3E}">
        <p14:creationId xmlns:p14="http://schemas.microsoft.com/office/powerpoint/2010/main" val="3790889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C1C4669-825B-4444-B23A-023949E6B9BD}" type="datetime1">
              <a:rPr lang="en-US" smtClean="0"/>
              <a:t>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C81132-2ECA-46F3-AB29-C4144EA5B32A}" type="slidenum">
              <a:rPr lang="en-US" smtClean="0"/>
              <a:t>‹#›</a:t>
            </a:fld>
            <a:endParaRPr lang="en-US"/>
          </a:p>
        </p:txBody>
      </p:sp>
    </p:spTree>
    <p:extLst>
      <p:ext uri="{BB962C8B-B14F-4D97-AF65-F5344CB8AC3E}">
        <p14:creationId xmlns:p14="http://schemas.microsoft.com/office/powerpoint/2010/main" val="421767354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2A6439-0763-4458-B24D-299296D0F410}" type="datetime1">
              <a:rPr lang="en-US" smtClean="0"/>
              <a:t>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C81132-2ECA-46F3-AB29-C4144EA5B32A}" type="slidenum">
              <a:rPr lang="en-US" smtClean="0"/>
              <a:t>‹#›</a:t>
            </a:fld>
            <a:endParaRPr lang="en-US"/>
          </a:p>
        </p:txBody>
      </p:sp>
    </p:spTree>
    <p:extLst>
      <p:ext uri="{BB962C8B-B14F-4D97-AF65-F5344CB8AC3E}">
        <p14:creationId xmlns:p14="http://schemas.microsoft.com/office/powerpoint/2010/main" val="362969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BE8075-DB73-469C-A95C-751438C0A69D}" type="datetime1">
              <a:rPr lang="en-US" smtClean="0"/>
              <a:t>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C81132-2ECA-46F3-AB29-C4144EA5B32A}" type="slidenum">
              <a:rPr lang="en-US" smtClean="0"/>
              <a:t>‹#›</a:t>
            </a:fld>
            <a:endParaRPr lang="en-US"/>
          </a:p>
        </p:txBody>
      </p:sp>
    </p:spTree>
    <p:extLst>
      <p:ext uri="{BB962C8B-B14F-4D97-AF65-F5344CB8AC3E}">
        <p14:creationId xmlns:p14="http://schemas.microsoft.com/office/powerpoint/2010/main" val="468281358"/>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73C461-141E-4E73-83CB-47EA15FD7611}" type="datetime1">
              <a:rPr lang="en-US" smtClean="0"/>
              <a:t>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C81132-2ECA-46F3-AB29-C4144EA5B32A}" type="slidenum">
              <a:rPr lang="en-US" smtClean="0"/>
              <a:t>‹#›</a:t>
            </a:fld>
            <a:endParaRPr lang="en-US"/>
          </a:p>
        </p:txBody>
      </p:sp>
    </p:spTree>
    <p:extLst>
      <p:ext uri="{BB962C8B-B14F-4D97-AF65-F5344CB8AC3E}">
        <p14:creationId xmlns:p14="http://schemas.microsoft.com/office/powerpoint/2010/main" val="202250594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CF93DC4-CDFE-4188-B226-0FD3DE33AD0B}" type="datetime1">
              <a:rPr lang="en-US" smtClean="0"/>
              <a:t>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C81132-2ECA-46F3-AB29-C4144EA5B32A}" type="slidenum">
              <a:rPr lang="en-US" smtClean="0"/>
              <a:t>‹#›</a:t>
            </a:fld>
            <a:endParaRPr lang="en-US"/>
          </a:p>
        </p:txBody>
      </p:sp>
    </p:spTree>
    <p:extLst>
      <p:ext uri="{BB962C8B-B14F-4D97-AF65-F5344CB8AC3E}">
        <p14:creationId xmlns:p14="http://schemas.microsoft.com/office/powerpoint/2010/main" val="721471375"/>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D8BC85E-6E8E-42D6-A383-3A368FB43F6F}" type="datetime1">
              <a:rPr lang="en-US" smtClean="0"/>
              <a:t>12/3/2019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C81132-2ECA-46F3-AB29-C4144EA5B32A}" type="slidenum">
              <a:rPr lang="en-US" smtClean="0"/>
              <a:t>‹#›</a:t>
            </a:fld>
            <a:endParaRPr lang="en-US"/>
          </a:p>
        </p:txBody>
      </p:sp>
    </p:spTree>
    <p:extLst>
      <p:ext uri="{BB962C8B-B14F-4D97-AF65-F5344CB8AC3E}">
        <p14:creationId xmlns:p14="http://schemas.microsoft.com/office/powerpoint/2010/main" val="1606861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F3A7552-ECFE-465C-A62A-B5DC35877749}" type="datetime1">
              <a:rPr lang="en-US" smtClean="0"/>
              <a:t>12/3/2019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AC81132-2ECA-46F3-AB29-C4144EA5B32A}" type="slidenum">
              <a:rPr lang="en-US" smtClean="0"/>
              <a:t>‹#›</a:t>
            </a:fld>
            <a:endParaRPr lang="en-US"/>
          </a:p>
        </p:txBody>
      </p:sp>
    </p:spTree>
    <p:extLst>
      <p:ext uri="{BB962C8B-B14F-4D97-AF65-F5344CB8AC3E}">
        <p14:creationId xmlns:p14="http://schemas.microsoft.com/office/powerpoint/2010/main" val="2109539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696D40A-55CA-4972-B0D3-D3225A3190FD}" type="datetime1">
              <a:rPr lang="en-US" smtClean="0"/>
              <a:t>12/3/2019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AC81132-2ECA-46F3-AB29-C4144EA5B32A}" type="slidenum">
              <a:rPr lang="en-US" smtClean="0"/>
              <a:t>‹#›</a:t>
            </a:fld>
            <a:endParaRPr lang="en-US"/>
          </a:p>
        </p:txBody>
      </p:sp>
    </p:spTree>
    <p:extLst>
      <p:ext uri="{BB962C8B-B14F-4D97-AF65-F5344CB8AC3E}">
        <p14:creationId xmlns:p14="http://schemas.microsoft.com/office/powerpoint/2010/main" val="2759344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CBFD90-2684-4F80-8B3F-F180815C16D2}" type="datetime1">
              <a:rPr lang="en-US" smtClean="0"/>
              <a:t>12/3/2019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AC81132-2ECA-46F3-AB29-C4144EA5B32A}" type="slidenum">
              <a:rPr lang="en-US" smtClean="0"/>
              <a:t>‹#›</a:t>
            </a:fld>
            <a:endParaRPr lang="en-US"/>
          </a:p>
        </p:txBody>
      </p:sp>
    </p:spTree>
    <p:extLst>
      <p:ext uri="{BB962C8B-B14F-4D97-AF65-F5344CB8AC3E}">
        <p14:creationId xmlns:p14="http://schemas.microsoft.com/office/powerpoint/2010/main" val="10544559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505BC1-D2AC-47BF-AB93-CFB57058E710}" type="datetime1">
              <a:rPr lang="en-US" smtClean="0"/>
              <a:t>12/3/2019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C81132-2ECA-46F3-AB29-C4144EA5B32A}" type="slidenum">
              <a:rPr lang="en-US" smtClean="0"/>
              <a:t>‹#›</a:t>
            </a:fld>
            <a:endParaRPr lang="en-US"/>
          </a:p>
        </p:txBody>
      </p:sp>
    </p:spTree>
    <p:extLst>
      <p:ext uri="{BB962C8B-B14F-4D97-AF65-F5344CB8AC3E}">
        <p14:creationId xmlns:p14="http://schemas.microsoft.com/office/powerpoint/2010/main" val="2132346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5165DD-C06C-4880-B477-23150859711A}" type="datetime1">
              <a:rPr lang="en-US" smtClean="0"/>
              <a:t>12/3/2019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C81132-2ECA-46F3-AB29-C4144EA5B32A}" type="slidenum">
              <a:rPr lang="en-US" smtClean="0"/>
              <a:t>‹#›</a:t>
            </a:fld>
            <a:endParaRPr lang="en-US"/>
          </a:p>
        </p:txBody>
      </p:sp>
    </p:spTree>
    <p:extLst>
      <p:ext uri="{BB962C8B-B14F-4D97-AF65-F5344CB8AC3E}">
        <p14:creationId xmlns:p14="http://schemas.microsoft.com/office/powerpoint/2010/main" val="867454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8F4AE6-8B63-4F0B-BB7A-B4EE572E57D5}" type="datetime1">
              <a:rPr lang="en-US" smtClean="0"/>
              <a:t>12/3/2019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C81132-2ECA-46F3-AB29-C4144EA5B32A}" type="slidenum">
              <a:rPr lang="en-US" smtClean="0"/>
              <a:t>‹#›</a:t>
            </a:fld>
            <a:endParaRPr lang="en-US"/>
          </a:p>
        </p:txBody>
      </p:sp>
    </p:spTree>
    <p:extLst>
      <p:ext uri="{BB962C8B-B14F-4D97-AF65-F5344CB8AC3E}">
        <p14:creationId xmlns:p14="http://schemas.microsoft.com/office/powerpoint/2010/main" val="2751026902"/>
      </p:ext>
    </p:extLst>
  </p:cSld>
  <p:clrMap bg1="lt1" tx1="dk1" bg2="lt2" tx2="dk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 id="2147483919" r:id="rId6"/>
    <p:sldLayoutId id="2147483920" r:id="rId7"/>
    <p:sldLayoutId id="2147483921" r:id="rId8"/>
    <p:sldLayoutId id="2147483922" r:id="rId9"/>
    <p:sldLayoutId id="2147483923" r:id="rId10"/>
    <p:sldLayoutId id="2147483924"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4.gif"/></Relationships>
</file>

<file path=ppt/slides/_rels/slide1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9.gif"/></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36.jp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5.JPG"/></Relationships>
</file>

<file path=ppt/slides/_rels/slide2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jpeg"/><Relationship Id="rId4" Type="http://schemas.openxmlformats.org/officeDocument/2006/relationships/image" Target="../media/image58.jpeg"/></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C58AC-CA85-47B2-B0C5-385FF2E1EC83}"/>
              </a:ext>
            </a:extLst>
          </p:cNvPr>
          <p:cNvSpPr>
            <a:spLocks noGrp="1"/>
          </p:cNvSpPr>
          <p:nvPr>
            <p:ph type="ctrTitle"/>
          </p:nvPr>
        </p:nvSpPr>
        <p:spPr>
          <a:xfrm>
            <a:off x="998407" y="917713"/>
            <a:ext cx="10548729" cy="5194853"/>
          </a:xfrm>
        </p:spPr>
        <p:txBody>
          <a:bodyPr anchor="ctr">
            <a:normAutofit/>
          </a:bodyPr>
          <a:lstStyle/>
          <a:p>
            <a:r>
              <a:rPr lang="en-US" sz="3600" b="1" dirty="0">
                <a:solidFill>
                  <a:schemeClr val="tx1">
                    <a:lumMod val="85000"/>
                    <a:lumOff val="15000"/>
                  </a:schemeClr>
                </a:solidFill>
              </a:rPr>
              <a:t>A Successive Convexification Optimal Guidance</a:t>
            </a:r>
            <a:br>
              <a:rPr lang="en-US" sz="3600" b="1" dirty="0">
                <a:solidFill>
                  <a:schemeClr val="tx1">
                    <a:lumMod val="85000"/>
                    <a:lumOff val="15000"/>
                  </a:schemeClr>
                </a:solidFill>
              </a:rPr>
            </a:br>
            <a:r>
              <a:rPr lang="en-US" sz="3600" b="1" dirty="0">
                <a:solidFill>
                  <a:schemeClr val="tx1">
                    <a:lumMod val="85000"/>
                    <a:lumOff val="15000"/>
                  </a:schemeClr>
                </a:solidFill>
              </a:rPr>
              <a:t>Implementation for the Pinpoint Landing of Space Vehicles</a:t>
            </a:r>
          </a:p>
        </p:txBody>
      </p:sp>
      <p:sp>
        <p:nvSpPr>
          <p:cNvPr id="3" name="Subtitle 2">
            <a:extLst>
              <a:ext uri="{FF2B5EF4-FFF2-40B4-BE49-F238E27FC236}">
                <a16:creationId xmlns:a16="http://schemas.microsoft.com/office/drawing/2014/main" id="{48073396-A16C-444B-95B6-AE977D52BCAE}"/>
              </a:ext>
            </a:extLst>
          </p:cNvPr>
          <p:cNvSpPr>
            <a:spLocks noGrp="1"/>
          </p:cNvSpPr>
          <p:nvPr>
            <p:ph type="subTitle" idx="1"/>
          </p:nvPr>
        </p:nvSpPr>
        <p:spPr>
          <a:xfrm>
            <a:off x="4742031" y="5077950"/>
            <a:ext cx="2707937" cy="1557130"/>
          </a:xfrm>
        </p:spPr>
        <p:txBody>
          <a:bodyPr anchor="ctr">
            <a:normAutofit/>
          </a:bodyPr>
          <a:lstStyle/>
          <a:p>
            <a:pPr algn="r" fontAlgn="base"/>
            <a:r>
              <a:rPr lang="en-US" dirty="0">
                <a:solidFill>
                  <a:srgbClr val="00B0F0"/>
                </a:solidFill>
              </a:rPr>
              <a:t>Pádraig Lysandrou</a:t>
            </a:r>
          </a:p>
          <a:p>
            <a:pPr algn="r"/>
            <a:r>
              <a:rPr lang="en-US" sz="2000" dirty="0">
                <a:solidFill>
                  <a:schemeClr val="accent1"/>
                </a:solidFill>
              </a:rPr>
              <a:t/>
            </a:r>
            <a:br>
              <a:rPr lang="en-US" sz="2000" dirty="0">
                <a:solidFill>
                  <a:schemeClr val="accent1"/>
                </a:solidFill>
              </a:rPr>
            </a:br>
            <a:endParaRPr lang="en-US" sz="2000" dirty="0">
              <a:solidFill>
                <a:schemeClr val="accent1"/>
              </a:solidFill>
            </a:endParaRPr>
          </a:p>
        </p:txBody>
      </p:sp>
      <p:pic>
        <p:nvPicPr>
          <p:cNvPr id="11" name="Picture 10"/>
          <p:cNvPicPr>
            <a:picLocks noChangeAspect="1"/>
          </p:cNvPicPr>
          <p:nvPr/>
        </p:nvPicPr>
        <p:blipFill>
          <a:blip r:embed="rId3"/>
          <a:stretch>
            <a:fillRect/>
          </a:stretch>
        </p:blipFill>
        <p:spPr>
          <a:xfrm>
            <a:off x="0" y="-1"/>
            <a:ext cx="12192000" cy="1411941"/>
          </a:xfrm>
          <a:prstGeom prst="rect">
            <a:avLst/>
          </a:prstGeom>
        </p:spPr>
      </p:pic>
      <p:sp>
        <p:nvSpPr>
          <p:cNvPr id="12" name="Slide Number Placeholder 11"/>
          <p:cNvSpPr>
            <a:spLocks noGrp="1"/>
          </p:cNvSpPr>
          <p:nvPr>
            <p:ph type="sldNum" sz="quarter" idx="12"/>
          </p:nvPr>
        </p:nvSpPr>
        <p:spPr/>
        <p:txBody>
          <a:bodyPr/>
          <a:lstStyle/>
          <a:p>
            <a:fld id="{DAC81132-2ECA-46F3-AB29-C4144EA5B32A}" type="slidenum">
              <a:rPr lang="en-US" smtClean="0"/>
              <a:t>1</a:t>
            </a:fld>
            <a:endParaRPr lang="en-US"/>
          </a:p>
        </p:txBody>
      </p:sp>
    </p:spTree>
    <p:extLst>
      <p:ext uri="{BB962C8B-B14F-4D97-AF65-F5344CB8AC3E}">
        <p14:creationId xmlns:p14="http://schemas.microsoft.com/office/powerpoint/2010/main" val="1855092567"/>
      </p:ext>
    </p:extLst>
  </p:cSld>
  <p:clrMapOvr>
    <a:masterClrMapping/>
  </p:clrMapOvr>
  <mc:AlternateContent xmlns:mc="http://schemas.openxmlformats.org/markup-compatibility/2006" xmlns:p14="http://schemas.microsoft.com/office/powerpoint/2010/main">
    <mc:Choice Requires="p14">
      <p:transition spd="slow" p14:dur="2000" advTm="11213"/>
    </mc:Choice>
    <mc:Fallback xmlns="">
      <p:transition spd="slow" advTm="11213"/>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503" y="87939"/>
            <a:ext cx="10717897" cy="754274"/>
          </a:xfrm>
        </p:spPr>
        <p:txBody>
          <a:bodyPr/>
          <a:lstStyle/>
          <a:p>
            <a:r>
              <a:rPr lang="en-US" b="1" dirty="0" smtClean="0"/>
              <a:t>Control Constraint Convexification</a:t>
            </a:r>
            <a:endParaRPr lang="en-US" b="1" dirty="0"/>
          </a:p>
        </p:txBody>
      </p:sp>
      <p:sp>
        <p:nvSpPr>
          <p:cNvPr id="3" name="Content Placeholder 2"/>
          <p:cNvSpPr>
            <a:spLocks noGrp="1"/>
          </p:cNvSpPr>
          <p:nvPr>
            <p:ph idx="1"/>
          </p:nvPr>
        </p:nvSpPr>
        <p:spPr>
          <a:xfrm>
            <a:off x="202297" y="1007690"/>
            <a:ext cx="6501475" cy="4844582"/>
          </a:xfrm>
        </p:spPr>
        <p:txBody>
          <a:bodyPr/>
          <a:lstStyle/>
          <a:p>
            <a:r>
              <a:rPr lang="en-US" dirty="0" smtClean="0"/>
              <a:t>Lossless Convexification takes care of this by introducing slack variables</a:t>
            </a:r>
          </a:p>
          <a:p>
            <a:r>
              <a:rPr lang="en-US" dirty="0" err="1" smtClean="0"/>
              <a:t>SCvx</a:t>
            </a:r>
            <a:r>
              <a:rPr lang="en-US" dirty="0" smtClean="0"/>
              <a:t> takes care of this via linearizing about the previous input history:</a:t>
            </a:r>
            <a:endParaRPr lang="en-US" dirty="0"/>
          </a:p>
        </p:txBody>
      </p:sp>
      <p:pic>
        <p:nvPicPr>
          <p:cNvPr id="4" name="Picture 3"/>
          <p:cNvPicPr>
            <a:picLocks noChangeAspect="1"/>
          </p:cNvPicPr>
          <p:nvPr/>
        </p:nvPicPr>
        <p:blipFill>
          <a:blip r:embed="rId3"/>
          <a:stretch>
            <a:fillRect/>
          </a:stretch>
        </p:blipFill>
        <p:spPr>
          <a:xfrm>
            <a:off x="6925026" y="1192424"/>
            <a:ext cx="5266974" cy="2357718"/>
          </a:xfrm>
          <a:prstGeom prst="rect">
            <a:avLst/>
          </a:prstGeom>
        </p:spPr>
      </p:pic>
      <p:pic>
        <p:nvPicPr>
          <p:cNvPr id="5" name="Picture 4"/>
          <p:cNvPicPr>
            <a:picLocks noChangeAspect="1"/>
          </p:cNvPicPr>
          <p:nvPr/>
        </p:nvPicPr>
        <p:blipFill>
          <a:blip r:embed="rId4"/>
          <a:stretch>
            <a:fillRect/>
          </a:stretch>
        </p:blipFill>
        <p:spPr>
          <a:xfrm>
            <a:off x="6925026" y="3984051"/>
            <a:ext cx="5184859" cy="2070708"/>
          </a:xfrm>
          <a:prstGeom prst="rect">
            <a:avLst/>
          </a:prstGeom>
        </p:spPr>
      </p:pic>
      <p:sp>
        <p:nvSpPr>
          <p:cNvPr id="6" name="TextBox 5"/>
          <p:cNvSpPr txBox="1"/>
          <p:nvPr/>
        </p:nvSpPr>
        <p:spPr>
          <a:xfrm>
            <a:off x="7088663" y="6488668"/>
            <a:ext cx="6468036" cy="369332"/>
          </a:xfrm>
          <a:prstGeom prst="rect">
            <a:avLst/>
          </a:prstGeom>
          <a:noFill/>
        </p:spPr>
        <p:txBody>
          <a:bodyPr wrap="square" rtlCol="0">
            <a:spAutoFit/>
          </a:bodyPr>
          <a:lstStyle/>
          <a:p>
            <a:r>
              <a:rPr lang="en-US" dirty="0" smtClean="0"/>
              <a:t>Image Credit: S. </a:t>
            </a:r>
            <a:r>
              <a:rPr lang="en-US" dirty="0" err="1" smtClean="0"/>
              <a:t>Niederberger</a:t>
            </a:r>
            <a:r>
              <a:rPr lang="en-US" dirty="0" smtClean="0"/>
              <a:t>, L. Blackmore et al.</a:t>
            </a:r>
            <a:endParaRPr lang="en-US" dirty="0"/>
          </a:p>
        </p:txBody>
      </p:sp>
      <p:pic>
        <p:nvPicPr>
          <p:cNvPr id="7" name="Picture 6"/>
          <p:cNvPicPr>
            <a:picLocks noChangeAspect="1"/>
          </p:cNvPicPr>
          <p:nvPr/>
        </p:nvPicPr>
        <p:blipFill>
          <a:blip r:embed="rId5"/>
          <a:stretch>
            <a:fillRect/>
          </a:stretch>
        </p:blipFill>
        <p:spPr>
          <a:xfrm>
            <a:off x="536268" y="3183886"/>
            <a:ext cx="5475826" cy="1600329"/>
          </a:xfrm>
          <a:prstGeom prst="rect">
            <a:avLst/>
          </a:prstGeom>
          <a:ln>
            <a:solidFill>
              <a:schemeClr val="tx1"/>
            </a:solidFill>
          </a:ln>
        </p:spPr>
      </p:pic>
      <p:pic>
        <p:nvPicPr>
          <p:cNvPr id="8" name="Picture 7"/>
          <p:cNvPicPr>
            <a:picLocks noChangeAspect="1"/>
          </p:cNvPicPr>
          <p:nvPr/>
        </p:nvPicPr>
        <p:blipFill>
          <a:blip r:embed="rId6"/>
          <a:stretch>
            <a:fillRect/>
          </a:stretch>
        </p:blipFill>
        <p:spPr>
          <a:xfrm>
            <a:off x="2305050" y="5234671"/>
            <a:ext cx="1944499" cy="394705"/>
          </a:xfrm>
          <a:prstGeom prst="rect">
            <a:avLst/>
          </a:prstGeom>
          <a:ln>
            <a:solidFill>
              <a:schemeClr val="tx1"/>
            </a:solidFill>
          </a:ln>
        </p:spPr>
      </p:pic>
      <p:sp>
        <p:nvSpPr>
          <p:cNvPr id="9" name="Slide Number Placeholder 8"/>
          <p:cNvSpPr>
            <a:spLocks noGrp="1"/>
          </p:cNvSpPr>
          <p:nvPr>
            <p:ph type="sldNum" sz="quarter" idx="12"/>
          </p:nvPr>
        </p:nvSpPr>
        <p:spPr/>
        <p:txBody>
          <a:bodyPr/>
          <a:lstStyle/>
          <a:p>
            <a:fld id="{DAC81132-2ECA-46F3-AB29-C4144EA5B32A}" type="slidenum">
              <a:rPr lang="en-US" smtClean="0"/>
              <a:t>10</a:t>
            </a:fld>
            <a:endParaRPr lang="en-US"/>
          </a:p>
        </p:txBody>
      </p:sp>
    </p:spTree>
    <p:extLst>
      <p:ext uri="{BB962C8B-B14F-4D97-AF65-F5344CB8AC3E}">
        <p14:creationId xmlns:p14="http://schemas.microsoft.com/office/powerpoint/2010/main" val="24147994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101" y="81278"/>
            <a:ext cx="12788153" cy="614924"/>
          </a:xfrm>
        </p:spPr>
        <p:txBody>
          <a:bodyPr>
            <a:noAutofit/>
          </a:bodyPr>
          <a:lstStyle/>
          <a:p>
            <a:r>
              <a:rPr lang="en-US" b="1" dirty="0" smtClean="0"/>
              <a:t>Trust Regions and Virtual Control Dynamic Relaxation</a:t>
            </a:r>
            <a:endParaRPr lang="en-US" b="1" dirty="0"/>
          </a:p>
        </p:txBody>
      </p:sp>
      <p:sp>
        <p:nvSpPr>
          <p:cNvPr id="3" name="Content Placeholder 2"/>
          <p:cNvSpPr>
            <a:spLocks noGrp="1"/>
          </p:cNvSpPr>
          <p:nvPr>
            <p:ph idx="1"/>
          </p:nvPr>
        </p:nvSpPr>
        <p:spPr>
          <a:xfrm>
            <a:off x="246530" y="722500"/>
            <a:ext cx="11694458" cy="6726705"/>
          </a:xfrm>
        </p:spPr>
        <p:txBody>
          <a:bodyPr>
            <a:normAutofit/>
          </a:bodyPr>
          <a:lstStyle/>
          <a:p>
            <a:r>
              <a:rPr lang="en-US" dirty="0" smtClean="0"/>
              <a:t>Soft trust regions are employed to prevent dynamic artificial unboundedness</a:t>
            </a:r>
          </a:p>
          <a:p>
            <a:pPr lvl="1"/>
            <a:r>
              <a:rPr lang="en-US" dirty="0" smtClean="0"/>
              <a:t>Ensure that from iteration </a:t>
            </a:r>
            <a:r>
              <a:rPr lang="en-US" dirty="0" err="1" smtClean="0"/>
              <a:t>i</a:t>
            </a:r>
            <a:r>
              <a:rPr lang="en-US" dirty="0" smtClean="0"/>
              <a:t> </a:t>
            </a:r>
            <a:r>
              <a:rPr lang="en-US" dirty="0" smtClean="0">
                <a:sym typeface="Wingdings" panose="05000000000000000000" pitchFamily="2" charset="2"/>
              </a:rPr>
              <a:t> i+1 the dynamics and control remain sufficiently close</a:t>
            </a:r>
          </a:p>
          <a:p>
            <a:endParaRPr lang="en-US" dirty="0" smtClean="0"/>
          </a:p>
          <a:p>
            <a:endParaRPr lang="en-US" dirty="0"/>
          </a:p>
          <a:p>
            <a:endParaRPr lang="en-US" dirty="0" smtClean="0"/>
          </a:p>
          <a:p>
            <a:endParaRPr lang="en-US" dirty="0"/>
          </a:p>
          <a:p>
            <a:r>
              <a:rPr lang="en-US" dirty="0" smtClean="0"/>
              <a:t>Virtual control is employed to prevent dynamic artificial infeasibility</a:t>
            </a:r>
          </a:p>
          <a:p>
            <a:pPr lvl="1"/>
            <a:r>
              <a:rPr lang="en-US" dirty="0" smtClean="0"/>
              <a:t>This allows </a:t>
            </a:r>
            <a:r>
              <a:rPr lang="en-US" dirty="0" err="1" smtClean="0"/>
              <a:t>linearizations</a:t>
            </a:r>
            <a:r>
              <a:rPr lang="en-US" dirty="0" smtClean="0"/>
              <a:t> about unrealistic conditions to still produce a solution for that iteration (right-superscript </a:t>
            </a:r>
            <a:r>
              <a:rPr lang="en-US" dirty="0" err="1" smtClean="0"/>
              <a:t>i</a:t>
            </a:r>
            <a:r>
              <a:rPr lang="en-US" dirty="0" smtClean="0"/>
              <a:t>), making the dynamics:</a:t>
            </a:r>
          </a:p>
          <a:p>
            <a:pPr lvl="1"/>
            <a:endParaRPr lang="en-US" dirty="0"/>
          </a:p>
          <a:p>
            <a:pPr lvl="1"/>
            <a:endParaRPr lang="en-US" dirty="0" smtClean="0"/>
          </a:p>
          <a:p>
            <a:pPr lvl="1"/>
            <a:endParaRPr lang="en-US" dirty="0"/>
          </a:p>
          <a:p>
            <a:r>
              <a:rPr lang="en-US" dirty="0" smtClean="0"/>
              <a:t>We augment the cost function such that these are minimized</a:t>
            </a:r>
            <a:endParaRPr lang="en-US" dirty="0"/>
          </a:p>
        </p:txBody>
      </p:sp>
      <p:pic>
        <p:nvPicPr>
          <p:cNvPr id="4" name="Picture 3"/>
          <p:cNvPicPr>
            <a:picLocks noChangeAspect="1"/>
          </p:cNvPicPr>
          <p:nvPr/>
        </p:nvPicPr>
        <p:blipFill>
          <a:blip r:embed="rId2"/>
          <a:stretch>
            <a:fillRect/>
          </a:stretch>
        </p:blipFill>
        <p:spPr>
          <a:xfrm>
            <a:off x="874906" y="1828335"/>
            <a:ext cx="3143804" cy="1668556"/>
          </a:xfrm>
          <a:prstGeom prst="rect">
            <a:avLst/>
          </a:prstGeom>
          <a:ln>
            <a:solidFill>
              <a:schemeClr val="tx1"/>
            </a:solidFill>
          </a:ln>
        </p:spPr>
      </p:pic>
      <p:pic>
        <p:nvPicPr>
          <p:cNvPr id="5" name="Picture 4"/>
          <p:cNvPicPr>
            <a:picLocks noChangeAspect="1"/>
          </p:cNvPicPr>
          <p:nvPr/>
        </p:nvPicPr>
        <p:blipFill>
          <a:blip r:embed="rId3"/>
          <a:stretch>
            <a:fillRect/>
          </a:stretch>
        </p:blipFill>
        <p:spPr>
          <a:xfrm>
            <a:off x="8017809" y="2228384"/>
            <a:ext cx="2819400" cy="1028700"/>
          </a:xfrm>
          <a:prstGeom prst="rect">
            <a:avLst/>
          </a:prstGeom>
          <a:ln>
            <a:solidFill>
              <a:schemeClr val="tx1"/>
            </a:solidFill>
          </a:ln>
        </p:spPr>
      </p:pic>
      <p:sp>
        <p:nvSpPr>
          <p:cNvPr id="7" name="TextBox 6"/>
          <p:cNvSpPr txBox="1"/>
          <p:nvPr/>
        </p:nvSpPr>
        <p:spPr>
          <a:xfrm>
            <a:off x="4209210" y="2511901"/>
            <a:ext cx="3808599" cy="461665"/>
          </a:xfrm>
          <a:prstGeom prst="rect">
            <a:avLst/>
          </a:prstGeom>
          <a:noFill/>
        </p:spPr>
        <p:txBody>
          <a:bodyPr wrap="square" rtlCol="0">
            <a:spAutoFit/>
          </a:bodyPr>
          <a:lstStyle/>
          <a:p>
            <a:r>
              <a:rPr lang="en-US" sz="2400" dirty="0" smtClean="0"/>
              <a:t>Which form the constraints</a:t>
            </a:r>
            <a:endParaRPr lang="en-US" sz="2400" dirty="0"/>
          </a:p>
        </p:txBody>
      </p:sp>
      <p:pic>
        <p:nvPicPr>
          <p:cNvPr id="8" name="Picture 7"/>
          <p:cNvPicPr>
            <a:picLocks noChangeAspect="1"/>
          </p:cNvPicPr>
          <p:nvPr/>
        </p:nvPicPr>
        <p:blipFill>
          <a:blip r:embed="rId4"/>
          <a:stretch>
            <a:fillRect/>
          </a:stretch>
        </p:blipFill>
        <p:spPr>
          <a:xfrm>
            <a:off x="3285704" y="5120672"/>
            <a:ext cx="5655609" cy="614038"/>
          </a:xfrm>
          <a:prstGeom prst="rect">
            <a:avLst/>
          </a:prstGeom>
          <a:ln>
            <a:solidFill>
              <a:schemeClr val="tx1"/>
            </a:solidFill>
          </a:ln>
        </p:spPr>
      </p:pic>
      <p:cxnSp>
        <p:nvCxnSpPr>
          <p:cNvPr id="13" name="Straight Arrow Connector 12"/>
          <p:cNvCxnSpPr/>
          <p:nvPr/>
        </p:nvCxnSpPr>
        <p:spPr>
          <a:xfrm flipH="1">
            <a:off x="8848165" y="4994556"/>
            <a:ext cx="672353" cy="35858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Slide Number Placeholder 13"/>
          <p:cNvSpPr>
            <a:spLocks noGrp="1"/>
          </p:cNvSpPr>
          <p:nvPr>
            <p:ph type="sldNum" sz="quarter" idx="12"/>
          </p:nvPr>
        </p:nvSpPr>
        <p:spPr/>
        <p:txBody>
          <a:bodyPr/>
          <a:lstStyle/>
          <a:p>
            <a:fld id="{DAC81132-2ECA-46F3-AB29-C4144EA5B32A}" type="slidenum">
              <a:rPr lang="en-US" smtClean="0"/>
              <a:t>11</a:t>
            </a:fld>
            <a:endParaRPr lang="en-US"/>
          </a:p>
        </p:txBody>
      </p:sp>
    </p:spTree>
    <p:extLst>
      <p:ext uri="{BB962C8B-B14F-4D97-AF65-F5344CB8AC3E}">
        <p14:creationId xmlns:p14="http://schemas.microsoft.com/office/powerpoint/2010/main" val="17531391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793" y="123826"/>
            <a:ext cx="11164421" cy="704850"/>
          </a:xfrm>
        </p:spPr>
        <p:txBody>
          <a:bodyPr>
            <a:noAutofit/>
          </a:bodyPr>
          <a:lstStyle/>
          <a:p>
            <a:r>
              <a:rPr lang="en-US" b="1" dirty="0" smtClean="0"/>
              <a:t>Fixed-Final-Time Convex Sub-Problem</a:t>
            </a:r>
            <a:endParaRPr lang="en-US" b="1" dirty="0"/>
          </a:p>
        </p:txBody>
      </p:sp>
      <p:sp>
        <p:nvSpPr>
          <p:cNvPr id="5" name="TextBox 4"/>
          <p:cNvSpPr txBox="1"/>
          <p:nvPr/>
        </p:nvSpPr>
        <p:spPr>
          <a:xfrm>
            <a:off x="276193" y="1673714"/>
            <a:ext cx="4921624" cy="3539430"/>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t>We now have a discrete linear-time-varying individual sub-problem</a:t>
            </a:r>
          </a:p>
          <a:p>
            <a:pPr marL="285750" indent="-285750">
              <a:buFont typeface="Arial" panose="020B0604020202020204" pitchFamily="34" charset="0"/>
              <a:buChar char="•"/>
            </a:pPr>
            <a:r>
              <a:rPr lang="en-US" sz="2800" dirty="0" smtClean="0"/>
              <a:t>This is solved successively to make it free-final-time and to minimize virtual control and trust region magnitudes below dynamic-feasibility tolerances</a:t>
            </a:r>
            <a:endParaRPr lang="en-US" sz="2800" dirty="0"/>
          </a:p>
        </p:txBody>
      </p:sp>
      <p:pic>
        <p:nvPicPr>
          <p:cNvPr id="6" name="Picture 5"/>
          <p:cNvPicPr>
            <a:picLocks noChangeAspect="1"/>
          </p:cNvPicPr>
          <p:nvPr/>
        </p:nvPicPr>
        <p:blipFill>
          <a:blip r:embed="rId3"/>
          <a:stretch>
            <a:fillRect/>
          </a:stretch>
        </p:blipFill>
        <p:spPr>
          <a:xfrm>
            <a:off x="5962650" y="960661"/>
            <a:ext cx="5744030" cy="5592539"/>
          </a:xfrm>
          <a:prstGeom prst="rect">
            <a:avLst/>
          </a:prstGeom>
          <a:ln>
            <a:solidFill>
              <a:schemeClr val="tx1"/>
            </a:solidFill>
          </a:ln>
        </p:spPr>
      </p:pic>
      <p:sp>
        <p:nvSpPr>
          <p:cNvPr id="7" name="Slide Number Placeholder 6"/>
          <p:cNvSpPr>
            <a:spLocks noGrp="1"/>
          </p:cNvSpPr>
          <p:nvPr>
            <p:ph type="sldNum" sz="quarter" idx="12"/>
          </p:nvPr>
        </p:nvSpPr>
        <p:spPr/>
        <p:txBody>
          <a:bodyPr/>
          <a:lstStyle/>
          <a:p>
            <a:fld id="{DAC81132-2ECA-46F3-AB29-C4144EA5B32A}" type="slidenum">
              <a:rPr lang="en-US" smtClean="0"/>
              <a:t>12</a:t>
            </a:fld>
            <a:endParaRPr lang="en-US"/>
          </a:p>
        </p:txBody>
      </p:sp>
    </p:spTree>
    <p:extLst>
      <p:ext uri="{BB962C8B-B14F-4D97-AF65-F5344CB8AC3E}">
        <p14:creationId xmlns:p14="http://schemas.microsoft.com/office/powerpoint/2010/main" val="2129184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838" y="97354"/>
            <a:ext cx="10869706" cy="627652"/>
          </a:xfrm>
        </p:spPr>
        <p:txBody>
          <a:bodyPr>
            <a:noAutofit/>
          </a:bodyPr>
          <a:lstStyle/>
          <a:p>
            <a:r>
              <a:rPr lang="en-US" b="1" dirty="0" smtClean="0"/>
              <a:t>Successive Mechanism</a:t>
            </a:r>
            <a:endParaRPr lang="en-US" b="1" dirty="0"/>
          </a:p>
        </p:txBody>
      </p:sp>
      <p:sp>
        <p:nvSpPr>
          <p:cNvPr id="3" name="Content Placeholder 2"/>
          <p:cNvSpPr>
            <a:spLocks noGrp="1"/>
          </p:cNvSpPr>
          <p:nvPr>
            <p:ph idx="1"/>
          </p:nvPr>
        </p:nvSpPr>
        <p:spPr>
          <a:xfrm>
            <a:off x="351864" y="830543"/>
            <a:ext cx="10515600" cy="4351338"/>
          </a:xfrm>
        </p:spPr>
        <p:txBody>
          <a:bodyPr/>
          <a:lstStyle/>
          <a:p>
            <a:r>
              <a:rPr lang="en-US" dirty="0" smtClean="0"/>
              <a:t>Modified and simplified version of the full proposed </a:t>
            </a:r>
            <a:r>
              <a:rPr lang="en-US" dirty="0" err="1" smtClean="0"/>
              <a:t>SCvx</a:t>
            </a:r>
            <a:r>
              <a:rPr lang="en-US" dirty="0" smtClean="0"/>
              <a:t> structure (Y. Mao et al. 2019)</a:t>
            </a:r>
          </a:p>
          <a:p>
            <a:r>
              <a:rPr lang="en-US" dirty="0" smtClean="0"/>
              <a:t>Recall the sub-problem to be:</a:t>
            </a:r>
          </a:p>
          <a:p>
            <a:r>
              <a:rPr lang="en-US" dirty="0" smtClean="0"/>
              <a:t>Dynamics are non-</a:t>
            </a:r>
            <a:r>
              <a:rPr lang="en-US" dirty="0" err="1" smtClean="0"/>
              <a:t>dimensionalized</a:t>
            </a:r>
            <a:r>
              <a:rPr lang="en-US" dirty="0" smtClean="0"/>
              <a:t> for numerical stability</a:t>
            </a:r>
            <a:endParaRPr lang="en-US" dirty="0"/>
          </a:p>
        </p:txBody>
      </p:sp>
      <p:pic>
        <p:nvPicPr>
          <p:cNvPr id="5" name="Picture 4"/>
          <p:cNvPicPr>
            <a:picLocks noChangeAspect="1"/>
          </p:cNvPicPr>
          <p:nvPr/>
        </p:nvPicPr>
        <p:blipFill>
          <a:blip r:embed="rId2"/>
          <a:stretch>
            <a:fillRect/>
          </a:stretch>
        </p:blipFill>
        <p:spPr>
          <a:xfrm>
            <a:off x="5609664" y="1519366"/>
            <a:ext cx="4900892" cy="675528"/>
          </a:xfrm>
          <a:prstGeom prst="rect">
            <a:avLst/>
          </a:prstGeom>
          <a:ln>
            <a:solidFill>
              <a:schemeClr val="tx1"/>
            </a:solidFill>
          </a:ln>
        </p:spPr>
      </p:pic>
      <p:pic>
        <p:nvPicPr>
          <p:cNvPr id="6" name="Picture 5"/>
          <p:cNvPicPr>
            <a:picLocks noChangeAspect="1"/>
          </p:cNvPicPr>
          <p:nvPr/>
        </p:nvPicPr>
        <p:blipFill>
          <a:blip r:embed="rId3"/>
          <a:stretch>
            <a:fillRect/>
          </a:stretch>
        </p:blipFill>
        <p:spPr>
          <a:xfrm>
            <a:off x="488016" y="2655470"/>
            <a:ext cx="10022540" cy="4091342"/>
          </a:xfrm>
          <a:prstGeom prst="rect">
            <a:avLst/>
          </a:prstGeom>
        </p:spPr>
      </p:pic>
      <p:sp>
        <p:nvSpPr>
          <p:cNvPr id="7" name="Slide Number Placeholder 6"/>
          <p:cNvSpPr>
            <a:spLocks noGrp="1"/>
          </p:cNvSpPr>
          <p:nvPr>
            <p:ph type="sldNum" sz="quarter" idx="12"/>
          </p:nvPr>
        </p:nvSpPr>
        <p:spPr/>
        <p:txBody>
          <a:bodyPr/>
          <a:lstStyle/>
          <a:p>
            <a:fld id="{DAC81132-2ECA-46F3-AB29-C4144EA5B32A}" type="slidenum">
              <a:rPr lang="en-US" smtClean="0"/>
              <a:t>13</a:t>
            </a:fld>
            <a:endParaRPr lang="en-US"/>
          </a:p>
        </p:txBody>
      </p:sp>
    </p:spTree>
    <p:extLst>
      <p:ext uri="{BB962C8B-B14F-4D97-AF65-F5344CB8AC3E}">
        <p14:creationId xmlns:p14="http://schemas.microsoft.com/office/powerpoint/2010/main" val="35267938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925" y="152400"/>
            <a:ext cx="10715625" cy="700088"/>
          </a:xfrm>
        </p:spPr>
        <p:txBody>
          <a:bodyPr/>
          <a:lstStyle/>
          <a:p>
            <a:r>
              <a:rPr lang="en-US" b="1" dirty="0" smtClean="0"/>
              <a:t>Algorithm Initialization</a:t>
            </a:r>
            <a:endParaRPr lang="en-US" b="1" dirty="0"/>
          </a:p>
        </p:txBody>
      </p:sp>
      <p:sp>
        <p:nvSpPr>
          <p:cNvPr id="3" name="Content Placeholder 2"/>
          <p:cNvSpPr>
            <a:spLocks noGrp="1"/>
          </p:cNvSpPr>
          <p:nvPr>
            <p:ph idx="1"/>
          </p:nvPr>
        </p:nvSpPr>
        <p:spPr>
          <a:xfrm>
            <a:off x="261937" y="852488"/>
            <a:ext cx="10515600" cy="4351338"/>
          </a:xfrm>
        </p:spPr>
        <p:txBody>
          <a:bodyPr/>
          <a:lstStyle/>
          <a:p>
            <a:r>
              <a:rPr lang="en-US" dirty="0" smtClean="0"/>
              <a:t>Dynamically feasible and constraint-valid trajectories </a:t>
            </a:r>
            <a:r>
              <a:rPr lang="en-US" b="1" dirty="0" smtClean="0"/>
              <a:t>not required</a:t>
            </a:r>
          </a:p>
          <a:p>
            <a:r>
              <a:rPr lang="en-US" dirty="0" smtClean="0"/>
              <a:t>Cold-starts still have excellent performance (~400ms on un-optimized platform)</a:t>
            </a:r>
          </a:p>
          <a:p>
            <a:r>
              <a:rPr lang="en-US" dirty="0" smtClean="0"/>
              <a:t>Better reference trajectories do speed up convergence process</a:t>
            </a:r>
            <a:endParaRPr lang="en-US" dirty="0"/>
          </a:p>
        </p:txBody>
      </p:sp>
      <p:sp>
        <p:nvSpPr>
          <p:cNvPr id="4" name="Slide Number Placeholder 3"/>
          <p:cNvSpPr>
            <a:spLocks noGrp="1"/>
          </p:cNvSpPr>
          <p:nvPr>
            <p:ph type="sldNum" sz="quarter" idx="12"/>
          </p:nvPr>
        </p:nvSpPr>
        <p:spPr/>
        <p:txBody>
          <a:bodyPr/>
          <a:lstStyle/>
          <a:p>
            <a:fld id="{DAC81132-2ECA-46F3-AB29-C4144EA5B32A}" type="slidenum">
              <a:rPr lang="en-US" smtClean="0"/>
              <a:t>14</a:t>
            </a:fld>
            <a:endParaRPr lang="en-US"/>
          </a:p>
        </p:txBody>
      </p:sp>
      <p:pic>
        <p:nvPicPr>
          <p:cNvPr id="5" name="Picture 4"/>
          <p:cNvPicPr>
            <a:picLocks noChangeAspect="1"/>
          </p:cNvPicPr>
          <p:nvPr/>
        </p:nvPicPr>
        <p:blipFill>
          <a:blip r:embed="rId2"/>
          <a:stretch>
            <a:fillRect/>
          </a:stretch>
        </p:blipFill>
        <p:spPr>
          <a:xfrm>
            <a:off x="0" y="2952235"/>
            <a:ext cx="4162425" cy="3638550"/>
          </a:xfrm>
          <a:prstGeom prst="rect">
            <a:avLst/>
          </a:prstGeom>
        </p:spPr>
      </p:pic>
      <p:cxnSp>
        <p:nvCxnSpPr>
          <p:cNvPr id="7" name="Straight Arrow Connector 6"/>
          <p:cNvCxnSpPr/>
          <p:nvPr/>
        </p:nvCxnSpPr>
        <p:spPr>
          <a:xfrm>
            <a:off x="4510087" y="4381500"/>
            <a:ext cx="100965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931440" y="4837154"/>
            <a:ext cx="2481263" cy="369332"/>
          </a:xfrm>
          <a:prstGeom prst="rect">
            <a:avLst/>
          </a:prstGeom>
          <a:noFill/>
        </p:spPr>
        <p:txBody>
          <a:bodyPr wrap="square" rtlCol="0">
            <a:spAutoFit/>
          </a:bodyPr>
          <a:lstStyle/>
          <a:p>
            <a:r>
              <a:rPr lang="en-US" dirty="0" smtClean="0"/>
              <a:t>15 </a:t>
            </a:r>
            <a:r>
              <a:rPr lang="en-US" dirty="0" err="1" smtClean="0"/>
              <a:t>SCvx</a:t>
            </a:r>
            <a:r>
              <a:rPr lang="en-US" dirty="0" smtClean="0"/>
              <a:t> Iterations later</a:t>
            </a:r>
            <a:endParaRPr lang="en-US" dirty="0"/>
          </a:p>
        </p:txBody>
      </p:sp>
      <p:pic>
        <p:nvPicPr>
          <p:cNvPr id="10" name="Picture 9"/>
          <p:cNvPicPr>
            <a:picLocks noChangeAspect="1"/>
          </p:cNvPicPr>
          <p:nvPr/>
        </p:nvPicPr>
        <p:blipFill rotWithShape="1">
          <a:blip r:embed="rId3" cstate="hqprint">
            <a:extLst>
              <a:ext uri="{28A0092B-C50C-407E-A947-70E740481C1C}">
                <a14:useLocalDpi xmlns:a14="http://schemas.microsoft.com/office/drawing/2010/main" val="0"/>
              </a:ext>
            </a:extLst>
          </a:blip>
          <a:srcRect l="8578" t="4268" r="6965" b="8929"/>
          <a:stretch/>
        </p:blipFill>
        <p:spPr>
          <a:xfrm>
            <a:off x="6329363" y="3427454"/>
            <a:ext cx="5486399" cy="2819400"/>
          </a:xfrm>
          <a:prstGeom prst="rect">
            <a:avLst/>
          </a:prstGeom>
        </p:spPr>
      </p:pic>
    </p:spTree>
    <p:extLst>
      <p:ext uri="{BB962C8B-B14F-4D97-AF65-F5344CB8AC3E}">
        <p14:creationId xmlns:p14="http://schemas.microsoft.com/office/powerpoint/2010/main" val="34608937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0FF67-8F49-46AD-9B69-737463C66D29}"/>
              </a:ext>
            </a:extLst>
          </p:cNvPr>
          <p:cNvSpPr>
            <a:spLocks noGrp="1"/>
          </p:cNvSpPr>
          <p:nvPr>
            <p:ph type="title"/>
          </p:nvPr>
        </p:nvSpPr>
        <p:spPr>
          <a:xfrm>
            <a:off x="0" y="0"/>
            <a:ext cx="8801765" cy="820541"/>
          </a:xfrm>
        </p:spPr>
        <p:txBody>
          <a:bodyPr>
            <a:normAutofit/>
          </a:bodyPr>
          <a:lstStyle/>
          <a:p>
            <a:r>
              <a:rPr lang="en-US" b="1" dirty="0" smtClean="0"/>
              <a:t>Planar Landing Prototype Example</a:t>
            </a:r>
            <a:endParaRPr lang="en-US" b="1" dirty="0"/>
          </a:p>
        </p:txBody>
      </p:sp>
      <p:sp>
        <p:nvSpPr>
          <p:cNvPr id="12" name="TextBox 11">
            <a:extLst>
              <a:ext uri="{FF2B5EF4-FFF2-40B4-BE49-F238E27FC236}">
                <a16:creationId xmlns:a16="http://schemas.microsoft.com/office/drawing/2014/main" id="{530B7F33-B501-4086-8228-2A83330475EC}"/>
              </a:ext>
            </a:extLst>
          </p:cNvPr>
          <p:cNvSpPr txBox="1"/>
          <p:nvPr/>
        </p:nvSpPr>
        <p:spPr>
          <a:xfrm>
            <a:off x="195749" y="877461"/>
            <a:ext cx="9253057" cy="923330"/>
          </a:xfrm>
          <a:prstGeom prst="rect">
            <a:avLst/>
          </a:prstGeom>
          <a:noFill/>
        </p:spPr>
        <p:txBody>
          <a:bodyPr wrap="square" rtlCol="0">
            <a:spAutoFit/>
          </a:bodyPr>
          <a:lstStyle/>
          <a:p>
            <a:pPr marL="285750" indent="-285750">
              <a:buFont typeface="Arial" panose="020B0604020202020204" pitchFamily="34" charset="0"/>
              <a:buChar char="•"/>
            </a:pPr>
            <a:r>
              <a:rPr lang="en-US" dirty="0" err="1"/>
              <a:t>Dimensionalized</a:t>
            </a:r>
            <a:r>
              <a:rPr lang="en-US" dirty="0"/>
              <a:t> </a:t>
            </a:r>
            <a:r>
              <a:rPr lang="en-US" dirty="0" smtClean="0"/>
              <a:t>properties: </a:t>
            </a:r>
            <a:r>
              <a:rPr lang="en-US" dirty="0" err="1" smtClean="0"/>
              <a:t>Masten</a:t>
            </a:r>
            <a:r>
              <a:rPr lang="en-US" dirty="0" smtClean="0"/>
              <a:t> </a:t>
            </a:r>
            <a:r>
              <a:rPr lang="en-US" dirty="0"/>
              <a:t>Space </a:t>
            </a:r>
            <a:r>
              <a:rPr lang="en-US" dirty="0" err="1"/>
              <a:t>Xombie</a:t>
            </a:r>
            <a:r>
              <a:rPr lang="en-US" dirty="0"/>
              <a:t> Vehicle</a:t>
            </a:r>
            <a:r>
              <a:rPr lang="en-US" dirty="0" smtClean="0"/>
              <a:t>.</a:t>
            </a:r>
          </a:p>
          <a:p>
            <a:pPr marL="285750" indent="-285750">
              <a:buFont typeface="Arial" panose="020B0604020202020204" pitchFamily="34" charset="0"/>
              <a:buChar char="•"/>
            </a:pPr>
            <a:r>
              <a:rPr lang="en-US" dirty="0" smtClean="0"/>
              <a:t>Assuming an Earth Landing</a:t>
            </a:r>
          </a:p>
          <a:p>
            <a:pPr marL="285750" indent="-285750">
              <a:buFont typeface="Arial" panose="020B0604020202020204" pitchFamily="34" charset="0"/>
              <a:buChar char="•"/>
            </a:pPr>
            <a:r>
              <a:rPr lang="en-US" dirty="0" smtClean="0"/>
              <a:t>Successful recover from pitched-over initial condition</a:t>
            </a:r>
          </a:p>
        </p:txBody>
      </p:sp>
      <p:pic>
        <p:nvPicPr>
          <p:cNvPr id="18" name="Picture 17"/>
          <p:cNvPicPr>
            <a:picLocks noChangeAspect="1"/>
          </p:cNvPicPr>
          <p:nvPr/>
        </p:nvPicPr>
        <p:blipFill rotWithShape="1">
          <a:blip r:embed="rId3" cstate="hqprint">
            <a:extLst>
              <a:ext uri="{28A0092B-C50C-407E-A947-70E740481C1C}">
                <a14:useLocalDpi xmlns:a14="http://schemas.microsoft.com/office/drawing/2010/main" val="0"/>
              </a:ext>
            </a:extLst>
          </a:blip>
          <a:srcRect l="8409" t="15185" r="8128" b="21852"/>
          <a:stretch/>
        </p:blipFill>
        <p:spPr>
          <a:xfrm>
            <a:off x="0" y="2189303"/>
            <a:ext cx="7594600" cy="4318000"/>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4600" y="1265973"/>
            <a:ext cx="4493003" cy="5134860"/>
          </a:xfrm>
          <a:prstGeom prst="rect">
            <a:avLst/>
          </a:prstGeom>
        </p:spPr>
      </p:pic>
      <p:sp>
        <p:nvSpPr>
          <p:cNvPr id="22" name="Slide Number Placeholder 21"/>
          <p:cNvSpPr>
            <a:spLocks noGrp="1"/>
          </p:cNvSpPr>
          <p:nvPr>
            <p:ph type="sldNum" sz="quarter" idx="12"/>
          </p:nvPr>
        </p:nvSpPr>
        <p:spPr/>
        <p:txBody>
          <a:bodyPr/>
          <a:lstStyle/>
          <a:p>
            <a:fld id="{DAC81132-2ECA-46F3-AB29-C4144EA5B32A}" type="slidenum">
              <a:rPr lang="en-US" smtClean="0"/>
              <a:t>15</a:t>
            </a:fld>
            <a:endParaRPr lang="en-US"/>
          </a:p>
        </p:txBody>
      </p:sp>
    </p:spTree>
    <p:extLst>
      <p:ext uri="{BB962C8B-B14F-4D97-AF65-F5344CB8AC3E}">
        <p14:creationId xmlns:p14="http://schemas.microsoft.com/office/powerpoint/2010/main" val="2343922739"/>
      </p:ext>
    </p:extLst>
  </p:cSld>
  <p:clrMapOvr>
    <a:masterClrMapping/>
  </p:clrMapOvr>
  <mc:AlternateContent xmlns:mc="http://schemas.openxmlformats.org/markup-compatibility/2006" xmlns:p14="http://schemas.microsoft.com/office/powerpoint/2010/main">
    <mc:Choice Requires="p14">
      <p:transition spd="slow" p14:dur="2000" advTm="28582"/>
    </mc:Choice>
    <mc:Fallback xmlns="">
      <p:transition spd="slow" advTm="28582"/>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025" y="93838"/>
            <a:ext cx="11487150" cy="701675"/>
          </a:xfrm>
        </p:spPr>
        <p:txBody>
          <a:bodyPr/>
          <a:lstStyle/>
          <a:p>
            <a:r>
              <a:rPr lang="en-US" b="1" dirty="0" smtClean="0"/>
              <a:t>State and Control Constraint Satisfaction</a:t>
            </a:r>
            <a:endParaRPr lang="en-US" b="1" dirty="0"/>
          </a:p>
        </p:txBody>
      </p:sp>
      <p:pic>
        <p:nvPicPr>
          <p:cNvPr id="4" name="Content Placeholder 3"/>
          <p:cNvPicPr>
            <a:picLocks noGrp="1" noChangeAspect="1"/>
          </p:cNvPicPr>
          <p:nvPr>
            <p:ph idx="1"/>
          </p:nvPr>
        </p:nvPicPr>
        <p:blipFill rotWithShape="1">
          <a:blip r:embed="rId2" cstate="hqprint">
            <a:extLst>
              <a:ext uri="{28A0092B-C50C-407E-A947-70E740481C1C}">
                <a14:useLocalDpi xmlns:a14="http://schemas.microsoft.com/office/drawing/2010/main" val="0"/>
              </a:ext>
            </a:extLst>
          </a:blip>
          <a:srcRect l="5692" t="5502" r="5347" b="5764"/>
          <a:stretch/>
        </p:blipFill>
        <p:spPr>
          <a:xfrm>
            <a:off x="4743449" y="957263"/>
            <a:ext cx="7448551" cy="5572126"/>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 y="3913569"/>
            <a:ext cx="1573530" cy="2362200"/>
          </a:xfrm>
          <a:prstGeom prst="rect">
            <a:avLst/>
          </a:prstGeom>
        </p:spPr>
      </p:pic>
      <p:sp>
        <p:nvSpPr>
          <p:cNvPr id="7" name="TextBox 6"/>
          <p:cNvSpPr txBox="1"/>
          <p:nvPr/>
        </p:nvSpPr>
        <p:spPr>
          <a:xfrm>
            <a:off x="200025" y="957263"/>
            <a:ext cx="3809999" cy="2585323"/>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t>All state and control constraints met</a:t>
            </a:r>
          </a:p>
          <a:p>
            <a:pPr marL="285750" indent="-285750">
              <a:buFont typeface="Arial" panose="020B0604020202020204" pitchFamily="34" charset="0"/>
              <a:buChar char="•"/>
            </a:pPr>
            <a:r>
              <a:rPr lang="en-US" dirty="0" smtClean="0"/>
              <a:t>Note maximum thrust for the full duration, and TVC throttling to meet other requirements</a:t>
            </a:r>
          </a:p>
          <a:p>
            <a:pPr marL="285750" indent="-285750">
              <a:buFont typeface="Arial" panose="020B0604020202020204" pitchFamily="34" charset="0"/>
              <a:buChar char="•"/>
            </a:pPr>
            <a:r>
              <a:rPr lang="en-US" dirty="0" smtClean="0"/>
              <a:t>Terminal position and velocities met exactly</a:t>
            </a:r>
          </a:p>
          <a:p>
            <a:pPr marL="285750" indent="-285750">
              <a:buFont typeface="Arial" panose="020B0604020202020204" pitchFamily="34" charset="0"/>
              <a:buChar char="•"/>
            </a:pPr>
            <a:r>
              <a:rPr lang="en-US" sz="1400" dirty="0" err="1"/>
              <a:t>R_o</a:t>
            </a:r>
            <a:r>
              <a:rPr lang="en-US" sz="1400" dirty="0"/>
              <a:t> = [600, 500, 0] m, </a:t>
            </a:r>
            <a:r>
              <a:rPr lang="en-US" sz="1400" dirty="0" err="1"/>
              <a:t>V_o</a:t>
            </a:r>
            <a:r>
              <a:rPr lang="en-US" sz="1400" dirty="0"/>
              <a:t> = [0, -120, 0] m/s</a:t>
            </a:r>
          </a:p>
          <a:p>
            <a:pPr marL="285750" indent="-285750">
              <a:buFont typeface="Arial" panose="020B0604020202020204" pitchFamily="34" charset="0"/>
              <a:buChar char="•"/>
            </a:pPr>
            <a:endParaRPr lang="en-US" dirty="0"/>
          </a:p>
        </p:txBody>
      </p:sp>
      <p:pic>
        <p:nvPicPr>
          <p:cNvPr id="8" name="Picture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710989" y="3566000"/>
            <a:ext cx="3107334" cy="3107334"/>
          </a:xfrm>
          <a:prstGeom prst="rect">
            <a:avLst/>
          </a:prstGeom>
        </p:spPr>
      </p:pic>
      <p:sp>
        <p:nvSpPr>
          <p:cNvPr id="9" name="TextBox 8"/>
          <p:cNvSpPr txBox="1"/>
          <p:nvPr/>
        </p:nvSpPr>
        <p:spPr>
          <a:xfrm>
            <a:off x="156956" y="6345305"/>
            <a:ext cx="1450117" cy="430887"/>
          </a:xfrm>
          <a:prstGeom prst="rect">
            <a:avLst/>
          </a:prstGeom>
          <a:noFill/>
        </p:spPr>
        <p:txBody>
          <a:bodyPr wrap="square" rtlCol="0">
            <a:spAutoFit/>
          </a:bodyPr>
          <a:lstStyle/>
          <a:p>
            <a:r>
              <a:rPr lang="en-US" sz="1100" dirty="0" smtClean="0"/>
              <a:t>Image Credit: </a:t>
            </a:r>
            <a:r>
              <a:rPr lang="en-US" sz="1100" dirty="0" err="1" smtClean="0"/>
              <a:t>Masten</a:t>
            </a:r>
            <a:r>
              <a:rPr lang="en-US" sz="1100" dirty="0" smtClean="0"/>
              <a:t> Space Systems</a:t>
            </a:r>
            <a:endParaRPr lang="en-US" sz="1100" dirty="0"/>
          </a:p>
        </p:txBody>
      </p:sp>
      <p:sp>
        <p:nvSpPr>
          <p:cNvPr id="10" name="Slide Number Placeholder 9"/>
          <p:cNvSpPr>
            <a:spLocks noGrp="1"/>
          </p:cNvSpPr>
          <p:nvPr>
            <p:ph type="sldNum" sz="quarter" idx="12"/>
          </p:nvPr>
        </p:nvSpPr>
        <p:spPr/>
        <p:txBody>
          <a:bodyPr/>
          <a:lstStyle/>
          <a:p>
            <a:fld id="{DAC81132-2ECA-46F3-AB29-C4144EA5B32A}" type="slidenum">
              <a:rPr lang="en-US" smtClean="0"/>
              <a:t>16</a:t>
            </a:fld>
            <a:endParaRPr lang="en-US"/>
          </a:p>
        </p:txBody>
      </p:sp>
    </p:spTree>
    <p:extLst>
      <p:ext uri="{BB962C8B-B14F-4D97-AF65-F5344CB8AC3E}">
        <p14:creationId xmlns:p14="http://schemas.microsoft.com/office/powerpoint/2010/main" val="32017175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8A2A4-6827-4535-816E-D2BFC4614B74}"/>
              </a:ext>
            </a:extLst>
          </p:cNvPr>
          <p:cNvSpPr>
            <a:spLocks noGrp="1"/>
          </p:cNvSpPr>
          <p:nvPr>
            <p:ph type="title"/>
          </p:nvPr>
        </p:nvSpPr>
        <p:spPr>
          <a:xfrm>
            <a:off x="0" y="0"/>
            <a:ext cx="9058275" cy="556389"/>
          </a:xfrm>
        </p:spPr>
        <p:txBody>
          <a:bodyPr>
            <a:noAutofit/>
          </a:bodyPr>
          <a:lstStyle/>
          <a:p>
            <a:r>
              <a:rPr lang="en-US" sz="4000" b="1" dirty="0"/>
              <a:t>Large Non-Planar Diverts</a:t>
            </a:r>
          </a:p>
        </p:txBody>
      </p:sp>
      <p:pic>
        <p:nvPicPr>
          <p:cNvPr id="5" name="Content Placeholder 4"/>
          <p:cNvPicPr>
            <a:picLocks noGrp="1" noChangeAspect="1"/>
          </p:cNvPicPr>
          <p:nvPr>
            <p:ph idx="1"/>
          </p:nvPr>
        </p:nvPicPr>
        <p:blipFill rotWithShape="1">
          <a:blip r:embed="rId3" cstate="hqprint">
            <a:extLst>
              <a:ext uri="{28A0092B-C50C-407E-A947-70E740481C1C}">
                <a14:useLocalDpi xmlns:a14="http://schemas.microsoft.com/office/drawing/2010/main" val="0"/>
              </a:ext>
            </a:extLst>
          </a:blip>
          <a:srcRect l="7517" t="7574" r="7454" b="13633"/>
          <a:stretch/>
        </p:blipFill>
        <p:spPr>
          <a:xfrm>
            <a:off x="98739" y="1202720"/>
            <a:ext cx="5978594" cy="5540093"/>
          </a:xfr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7973" y="0"/>
            <a:ext cx="6000750" cy="6858000"/>
          </a:xfrm>
          <a:prstGeom prst="rect">
            <a:avLst/>
          </a:prstGeom>
        </p:spPr>
      </p:pic>
      <p:sp>
        <p:nvSpPr>
          <p:cNvPr id="10" name="TextBox 9"/>
          <p:cNvSpPr txBox="1"/>
          <p:nvPr/>
        </p:nvSpPr>
        <p:spPr>
          <a:xfrm>
            <a:off x="181280" y="556389"/>
            <a:ext cx="6221505" cy="646331"/>
          </a:xfrm>
          <a:prstGeom prst="rect">
            <a:avLst/>
          </a:prstGeom>
          <a:noFill/>
        </p:spPr>
        <p:txBody>
          <a:bodyPr wrap="square" rtlCol="0">
            <a:spAutoFit/>
          </a:bodyPr>
          <a:lstStyle/>
          <a:p>
            <a:r>
              <a:rPr lang="en-US" dirty="0" smtClean="0"/>
              <a:t>Guidance result for </a:t>
            </a:r>
            <a:r>
              <a:rPr lang="en-US" dirty="0" err="1" smtClean="0"/>
              <a:t>Masten</a:t>
            </a:r>
            <a:r>
              <a:rPr lang="en-US" dirty="0" smtClean="0"/>
              <a:t> vehicle Earth landing with off axis initial condition </a:t>
            </a:r>
            <a:endParaRPr lang="en-US" dirty="0"/>
          </a:p>
        </p:txBody>
      </p:sp>
      <p:sp>
        <p:nvSpPr>
          <p:cNvPr id="12" name="Slide Number Placeholder 11"/>
          <p:cNvSpPr>
            <a:spLocks noGrp="1"/>
          </p:cNvSpPr>
          <p:nvPr>
            <p:ph type="sldNum" sz="quarter" idx="12"/>
          </p:nvPr>
        </p:nvSpPr>
        <p:spPr/>
        <p:txBody>
          <a:bodyPr/>
          <a:lstStyle/>
          <a:p>
            <a:fld id="{DAC81132-2ECA-46F3-AB29-C4144EA5B32A}" type="slidenum">
              <a:rPr lang="en-US" smtClean="0"/>
              <a:t>17</a:t>
            </a:fld>
            <a:endParaRPr lang="en-US"/>
          </a:p>
        </p:txBody>
      </p:sp>
    </p:spTree>
    <p:extLst>
      <p:ext uri="{BB962C8B-B14F-4D97-AF65-F5344CB8AC3E}">
        <p14:creationId xmlns:p14="http://schemas.microsoft.com/office/powerpoint/2010/main" val="13595727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4279899" y="847725"/>
            <a:ext cx="7912101" cy="5934075"/>
          </a:xfrm>
        </p:spPr>
      </p:pic>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15936" y="3036152"/>
            <a:ext cx="3457578" cy="3457578"/>
          </a:xfrm>
          <a:prstGeom prst="rect">
            <a:avLst/>
          </a:prstGeom>
        </p:spPr>
      </p:pic>
      <p:sp>
        <p:nvSpPr>
          <p:cNvPr id="6" name="Title 1"/>
          <p:cNvSpPr txBox="1">
            <a:spLocks/>
          </p:cNvSpPr>
          <p:nvPr/>
        </p:nvSpPr>
        <p:spPr>
          <a:xfrm>
            <a:off x="238125" y="179435"/>
            <a:ext cx="11715750" cy="60483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t>State and Control Constraint Satisfaction</a:t>
            </a:r>
            <a:endParaRPr lang="en-US" b="1" dirty="0"/>
          </a:p>
        </p:txBody>
      </p:sp>
      <p:sp>
        <p:nvSpPr>
          <p:cNvPr id="7" name="TextBox 6"/>
          <p:cNvSpPr txBox="1"/>
          <p:nvPr/>
        </p:nvSpPr>
        <p:spPr>
          <a:xfrm>
            <a:off x="238125" y="1094604"/>
            <a:ext cx="4391025" cy="2185214"/>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t>All state and control constraints met</a:t>
            </a:r>
          </a:p>
          <a:p>
            <a:pPr marL="285750" indent="-285750">
              <a:buFont typeface="Arial" panose="020B0604020202020204" pitchFamily="34" charset="0"/>
              <a:buChar char="•"/>
            </a:pPr>
            <a:r>
              <a:rPr lang="en-US" sz="2000" dirty="0" smtClean="0"/>
              <a:t>Most of pitch-over is done at the beginning with maximum TVC angle used</a:t>
            </a:r>
          </a:p>
          <a:p>
            <a:pPr marL="285750" indent="-285750">
              <a:buFont typeface="Arial" panose="020B0604020202020204" pitchFamily="34" charset="0"/>
              <a:buChar char="•"/>
            </a:pPr>
            <a:r>
              <a:rPr lang="en-US" sz="2000" dirty="0" smtClean="0"/>
              <a:t>Terminal states met exactly</a:t>
            </a:r>
          </a:p>
          <a:p>
            <a:pPr marL="285750" indent="-285750">
              <a:buFont typeface="Arial" panose="020B0604020202020204" pitchFamily="34" charset="0"/>
              <a:buChar char="•"/>
            </a:pPr>
            <a:r>
              <a:rPr lang="en-US" sz="1600" dirty="0" err="1"/>
              <a:t>R_o</a:t>
            </a:r>
            <a:r>
              <a:rPr lang="en-US" sz="1600" dirty="0"/>
              <a:t> = </a:t>
            </a:r>
            <a:r>
              <a:rPr lang="en-US" sz="1600" dirty="0" smtClean="0"/>
              <a:t>[500</a:t>
            </a:r>
            <a:r>
              <a:rPr lang="en-US" sz="1600" dirty="0"/>
              <a:t>, 500, </a:t>
            </a:r>
            <a:r>
              <a:rPr lang="en-US" sz="1600" dirty="0" smtClean="0"/>
              <a:t>300</a:t>
            </a:r>
            <a:r>
              <a:rPr lang="en-US" sz="1600" dirty="0"/>
              <a:t>] m, </a:t>
            </a:r>
            <a:r>
              <a:rPr lang="en-US" sz="1600" dirty="0" err="1"/>
              <a:t>V_o</a:t>
            </a:r>
            <a:r>
              <a:rPr lang="en-US" sz="1600" dirty="0"/>
              <a:t> = [0, -</a:t>
            </a:r>
            <a:r>
              <a:rPr lang="en-US" sz="1600" dirty="0" smtClean="0"/>
              <a:t>100</a:t>
            </a:r>
            <a:r>
              <a:rPr lang="en-US" sz="1600" dirty="0"/>
              <a:t>, 0] m/s</a:t>
            </a:r>
          </a:p>
          <a:p>
            <a:pPr marL="285750" indent="-285750">
              <a:buFont typeface="Arial" panose="020B0604020202020204" pitchFamily="34" charset="0"/>
              <a:buChar char="•"/>
            </a:pPr>
            <a:endParaRPr lang="en-US" sz="2000" dirty="0"/>
          </a:p>
        </p:txBody>
      </p:sp>
      <p:sp>
        <p:nvSpPr>
          <p:cNvPr id="8" name="Slide Number Placeholder 7"/>
          <p:cNvSpPr>
            <a:spLocks noGrp="1"/>
          </p:cNvSpPr>
          <p:nvPr>
            <p:ph type="sldNum" sz="quarter" idx="12"/>
          </p:nvPr>
        </p:nvSpPr>
        <p:spPr/>
        <p:txBody>
          <a:bodyPr/>
          <a:lstStyle/>
          <a:p>
            <a:fld id="{DAC81132-2ECA-46F3-AB29-C4144EA5B32A}" type="slidenum">
              <a:rPr lang="en-US" smtClean="0"/>
              <a:t>18</a:t>
            </a:fld>
            <a:endParaRPr lang="en-US"/>
          </a:p>
        </p:txBody>
      </p:sp>
    </p:spTree>
    <p:extLst>
      <p:ext uri="{BB962C8B-B14F-4D97-AF65-F5344CB8AC3E}">
        <p14:creationId xmlns:p14="http://schemas.microsoft.com/office/powerpoint/2010/main" val="41458431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75" y="161925"/>
            <a:ext cx="10925175" cy="633413"/>
          </a:xfrm>
        </p:spPr>
        <p:txBody>
          <a:bodyPr>
            <a:normAutofit fontScale="90000"/>
          </a:bodyPr>
          <a:lstStyle/>
          <a:p>
            <a:r>
              <a:rPr lang="en-US" b="1" dirty="0" smtClean="0"/>
              <a:t>Fuel-Optimal Large Diverts</a:t>
            </a:r>
            <a:endParaRPr lang="en-US" b="1" dirty="0"/>
          </a:p>
        </p:txBody>
      </p:sp>
      <p:sp>
        <p:nvSpPr>
          <p:cNvPr id="3" name="Content Placeholder 2"/>
          <p:cNvSpPr>
            <a:spLocks noGrp="1"/>
          </p:cNvSpPr>
          <p:nvPr>
            <p:ph idx="1"/>
          </p:nvPr>
        </p:nvSpPr>
        <p:spPr>
          <a:xfrm>
            <a:off x="142875" y="883442"/>
            <a:ext cx="10515600" cy="4351338"/>
          </a:xfrm>
        </p:spPr>
        <p:txBody>
          <a:bodyPr>
            <a:normAutofit/>
          </a:bodyPr>
          <a:lstStyle/>
          <a:p>
            <a:r>
              <a:rPr lang="en-US" sz="2000" dirty="0" smtClean="0"/>
              <a:t>Bang-Low-Bang Solution visible</a:t>
            </a:r>
          </a:p>
          <a:p>
            <a:pPr marL="285750" indent="-285750"/>
            <a:r>
              <a:rPr lang="en-US" sz="2000" dirty="0" err="1"/>
              <a:t>Dimensionalized</a:t>
            </a:r>
            <a:r>
              <a:rPr lang="en-US" sz="2000" dirty="0"/>
              <a:t> properties: </a:t>
            </a:r>
            <a:r>
              <a:rPr lang="en-US" sz="2000" dirty="0" err="1"/>
              <a:t>Masten</a:t>
            </a:r>
            <a:r>
              <a:rPr lang="en-US" sz="2000" dirty="0"/>
              <a:t> Space </a:t>
            </a:r>
            <a:r>
              <a:rPr lang="en-US" sz="2000" dirty="0" err="1"/>
              <a:t>Xombie</a:t>
            </a:r>
            <a:r>
              <a:rPr lang="en-US" sz="2000" dirty="0"/>
              <a:t> Vehicle.</a:t>
            </a:r>
          </a:p>
          <a:p>
            <a:pPr marL="285750" indent="-285750"/>
            <a:r>
              <a:rPr lang="en-US" sz="2000" dirty="0"/>
              <a:t>Assuming an Earth Landing</a:t>
            </a:r>
          </a:p>
          <a:p>
            <a:pPr marL="285750" indent="-285750"/>
            <a:r>
              <a:rPr lang="en-US" sz="2000" dirty="0"/>
              <a:t>Successful recover from </a:t>
            </a:r>
            <a:r>
              <a:rPr lang="en-US" sz="2000" dirty="0" smtClean="0"/>
              <a:t>off-nominal </a:t>
            </a:r>
            <a:r>
              <a:rPr lang="en-US" sz="2000" dirty="0"/>
              <a:t>initial </a:t>
            </a:r>
            <a:r>
              <a:rPr lang="en-US" sz="2000" dirty="0" smtClean="0"/>
              <a:t>condition</a:t>
            </a:r>
          </a:p>
          <a:p>
            <a:pPr marL="285750" indent="-285750"/>
            <a:endParaRPr lang="en-US" sz="2000" dirty="0"/>
          </a:p>
          <a:p>
            <a:endParaRPr lang="en-US" sz="2000" dirty="0"/>
          </a:p>
        </p:txBody>
      </p:sp>
      <p:sp>
        <p:nvSpPr>
          <p:cNvPr id="4" name="Slide Number Placeholder 3"/>
          <p:cNvSpPr>
            <a:spLocks noGrp="1"/>
          </p:cNvSpPr>
          <p:nvPr>
            <p:ph type="sldNum" sz="quarter" idx="12"/>
          </p:nvPr>
        </p:nvSpPr>
        <p:spPr/>
        <p:txBody>
          <a:bodyPr/>
          <a:lstStyle/>
          <a:p>
            <a:fld id="{DAC81132-2ECA-46F3-AB29-C4144EA5B32A}" type="slidenum">
              <a:rPr lang="en-US" smtClean="0"/>
              <a:t>19</a:t>
            </a:fld>
            <a:endParaRPr lang="en-US"/>
          </a:p>
        </p:txBody>
      </p:sp>
      <p:pic>
        <p:nvPicPr>
          <p:cNvPr id="6" name="Picture 5"/>
          <p:cNvPicPr>
            <a:picLocks noChangeAspect="1"/>
          </p:cNvPicPr>
          <p:nvPr/>
        </p:nvPicPr>
        <p:blipFill rotWithShape="1">
          <a:blip r:embed="rId2" cstate="hqprint">
            <a:extLst>
              <a:ext uri="{28A0092B-C50C-407E-A947-70E740481C1C}">
                <a14:useLocalDpi xmlns:a14="http://schemas.microsoft.com/office/drawing/2010/main" val="0"/>
              </a:ext>
            </a:extLst>
          </a:blip>
          <a:srcRect l="9284" t="3584" r="7980" b="9120"/>
          <a:stretch/>
        </p:blipFill>
        <p:spPr>
          <a:xfrm>
            <a:off x="0" y="2799950"/>
            <a:ext cx="7000021" cy="369292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0021" y="531811"/>
            <a:ext cx="5185373" cy="5926140"/>
          </a:xfrm>
          <a:prstGeom prst="rect">
            <a:avLst/>
          </a:prstGeom>
        </p:spPr>
      </p:pic>
    </p:spTree>
    <p:extLst>
      <p:ext uri="{BB962C8B-B14F-4D97-AF65-F5344CB8AC3E}">
        <p14:creationId xmlns:p14="http://schemas.microsoft.com/office/powerpoint/2010/main" val="36902975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10515600" cy="1325563"/>
          </a:xfrm>
        </p:spPr>
        <p:txBody>
          <a:bodyPr/>
          <a:lstStyle/>
          <a:p>
            <a:r>
              <a:rPr lang="en-US" b="1" dirty="0" smtClean="0"/>
              <a:t>Motivation for Powered Descent Guidance</a:t>
            </a:r>
            <a:endParaRPr lang="en-US" b="1" dirty="0"/>
          </a:p>
        </p:txBody>
      </p:sp>
      <p:sp>
        <p:nvSpPr>
          <p:cNvPr id="3" name="Content Placeholder 2"/>
          <p:cNvSpPr>
            <a:spLocks noGrp="1"/>
          </p:cNvSpPr>
          <p:nvPr>
            <p:ph idx="1"/>
          </p:nvPr>
        </p:nvSpPr>
        <p:spPr>
          <a:xfrm>
            <a:off x="188258" y="841470"/>
            <a:ext cx="8243047" cy="5801378"/>
          </a:xfrm>
        </p:spPr>
        <p:txBody>
          <a:bodyPr/>
          <a:lstStyle/>
          <a:p>
            <a:r>
              <a:rPr lang="en-US" dirty="0" smtClean="0"/>
              <a:t>Answering: How do we landing something from space? Can we hit our target with precision?</a:t>
            </a:r>
          </a:p>
          <a:p>
            <a:r>
              <a:rPr lang="en-US" dirty="0" smtClean="0"/>
              <a:t>Planetary Exploration and Reusable Launch Vehicles</a:t>
            </a:r>
          </a:p>
          <a:p>
            <a:r>
              <a:rPr lang="en-US" dirty="0" smtClean="0"/>
              <a:t>Mars-to-Earth communication not possible for exploration landing maneuvers, meaning robust autonomy is required</a:t>
            </a:r>
          </a:p>
          <a:p>
            <a:r>
              <a:rPr lang="en-US" dirty="0" smtClean="0"/>
              <a:t>Proposed Algorithms must be:</a:t>
            </a:r>
          </a:p>
          <a:p>
            <a:pPr lvl="1"/>
            <a:r>
              <a:rPr lang="en-US" dirty="0"/>
              <a:t>Computationally </a:t>
            </a:r>
            <a:r>
              <a:rPr lang="en-US" dirty="0" smtClean="0"/>
              <a:t>amenable</a:t>
            </a:r>
          </a:p>
          <a:p>
            <a:pPr lvl="1"/>
            <a:r>
              <a:rPr lang="en-US" dirty="0" smtClean="0"/>
              <a:t>Dynamically feasible and have constraint satisfaction</a:t>
            </a:r>
          </a:p>
          <a:p>
            <a:pPr lvl="1"/>
            <a:r>
              <a:rPr lang="en-US" dirty="0" smtClean="0"/>
              <a:t>Good </a:t>
            </a:r>
            <a:r>
              <a:rPr lang="en-US" dirty="0"/>
              <a:t>off-nominal </a:t>
            </a:r>
            <a:r>
              <a:rPr lang="en-US" dirty="0" smtClean="0"/>
              <a:t>recovery and FDIR</a:t>
            </a:r>
          </a:p>
          <a:p>
            <a:pPr lvl="1"/>
            <a:r>
              <a:rPr lang="en-US" dirty="0"/>
              <a:t>Sense of </a:t>
            </a:r>
            <a:r>
              <a:rPr lang="en-US" dirty="0" smtClean="0"/>
              <a:t>optimality: maximize divert capability</a:t>
            </a:r>
          </a:p>
          <a:p>
            <a:pPr lvl="1"/>
            <a:r>
              <a:rPr lang="en-US" dirty="0" smtClean="0"/>
              <a:t>Good dispersed and sensitivity performance</a:t>
            </a:r>
            <a:endParaRPr lang="en-US" dirty="0"/>
          </a:p>
          <a:p>
            <a:pPr lvl="1"/>
            <a:endParaRPr lang="en-US" dirty="0"/>
          </a:p>
        </p:txBody>
      </p:sp>
      <p:pic>
        <p:nvPicPr>
          <p:cNvPr id="7" name="Picture 6"/>
          <p:cNvPicPr>
            <a:picLocks noChangeAspect="1"/>
          </p:cNvPicPr>
          <p:nvPr/>
        </p:nvPicPr>
        <p:blipFill rotWithShape="1">
          <a:blip r:embed="rId3" cstate="hqprint">
            <a:extLst>
              <a:ext uri="{28A0092B-C50C-407E-A947-70E740481C1C}">
                <a14:useLocalDpi xmlns:a14="http://schemas.microsoft.com/office/drawing/2010/main" val="0"/>
              </a:ext>
            </a:extLst>
          </a:blip>
          <a:srcRect b="29747"/>
          <a:stretch/>
        </p:blipFill>
        <p:spPr>
          <a:xfrm>
            <a:off x="8552330" y="4061012"/>
            <a:ext cx="3481392" cy="2581836"/>
          </a:xfrm>
          <a:prstGeom prst="rect">
            <a:avLst/>
          </a:prstGeom>
        </p:spPr>
      </p:pic>
      <p:pic>
        <p:nvPicPr>
          <p:cNvPr id="8" name="Picture 7"/>
          <p:cNvPicPr>
            <a:picLocks noChangeAspect="1"/>
          </p:cNvPicPr>
          <p:nvPr/>
        </p:nvPicPr>
        <p:blipFill rotWithShape="1">
          <a:blip r:embed="rId4" cstate="hqprint">
            <a:extLst>
              <a:ext uri="{28A0092B-C50C-407E-A947-70E740481C1C}">
                <a14:useLocalDpi xmlns:a14="http://schemas.microsoft.com/office/drawing/2010/main" val="0"/>
              </a:ext>
            </a:extLst>
          </a:blip>
          <a:srcRect l="34363" t="7451" r="32843" b="26275"/>
          <a:stretch/>
        </p:blipFill>
        <p:spPr>
          <a:xfrm>
            <a:off x="9330566" y="962492"/>
            <a:ext cx="1924920" cy="2917589"/>
          </a:xfrm>
          <a:prstGeom prst="rect">
            <a:avLst/>
          </a:prstGeom>
        </p:spPr>
      </p:pic>
      <p:sp>
        <p:nvSpPr>
          <p:cNvPr id="9" name="TextBox 8"/>
          <p:cNvSpPr txBox="1"/>
          <p:nvPr/>
        </p:nvSpPr>
        <p:spPr>
          <a:xfrm>
            <a:off x="67233" y="6458182"/>
            <a:ext cx="6468036" cy="369332"/>
          </a:xfrm>
          <a:prstGeom prst="rect">
            <a:avLst/>
          </a:prstGeom>
          <a:noFill/>
        </p:spPr>
        <p:txBody>
          <a:bodyPr wrap="square" rtlCol="0">
            <a:spAutoFit/>
          </a:bodyPr>
          <a:lstStyle/>
          <a:p>
            <a:r>
              <a:rPr lang="en-US" dirty="0" smtClean="0"/>
              <a:t>Image Credit: </a:t>
            </a:r>
            <a:r>
              <a:rPr lang="en-US" dirty="0" err="1" smtClean="0"/>
              <a:t>SpaceX</a:t>
            </a:r>
            <a:r>
              <a:rPr lang="en-US" dirty="0" smtClean="0"/>
              <a:t>, NASA</a:t>
            </a:r>
            <a:endParaRPr lang="en-US" dirty="0"/>
          </a:p>
        </p:txBody>
      </p:sp>
      <p:sp>
        <p:nvSpPr>
          <p:cNvPr id="10" name="Slide Number Placeholder 9"/>
          <p:cNvSpPr>
            <a:spLocks noGrp="1"/>
          </p:cNvSpPr>
          <p:nvPr>
            <p:ph type="sldNum" sz="quarter" idx="12"/>
          </p:nvPr>
        </p:nvSpPr>
        <p:spPr/>
        <p:txBody>
          <a:bodyPr/>
          <a:lstStyle/>
          <a:p>
            <a:fld id="{DAC81132-2ECA-46F3-AB29-C4144EA5B32A}" type="slidenum">
              <a:rPr lang="en-US" smtClean="0"/>
              <a:t>2</a:t>
            </a:fld>
            <a:endParaRPr lang="en-US"/>
          </a:p>
        </p:txBody>
      </p:sp>
    </p:spTree>
    <p:extLst>
      <p:ext uri="{BB962C8B-B14F-4D97-AF65-F5344CB8AC3E}">
        <p14:creationId xmlns:p14="http://schemas.microsoft.com/office/powerpoint/2010/main" val="32187825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rotWithShape="1">
          <a:blip r:embed="rId2" cstate="hqprint">
            <a:extLst>
              <a:ext uri="{28A0092B-C50C-407E-A947-70E740481C1C}">
                <a14:useLocalDpi xmlns:a14="http://schemas.microsoft.com/office/drawing/2010/main" val="0"/>
              </a:ext>
            </a:extLst>
          </a:blip>
          <a:srcRect l="6621" t="5751" r="7034" b="5677"/>
          <a:stretch/>
        </p:blipFill>
        <p:spPr>
          <a:xfrm>
            <a:off x="5234098" y="1150938"/>
            <a:ext cx="6943504" cy="5341937"/>
          </a:xfrm>
        </p:spPr>
      </p:pic>
      <p:sp>
        <p:nvSpPr>
          <p:cNvPr id="4" name="Slide Number Placeholder 3"/>
          <p:cNvSpPr>
            <a:spLocks noGrp="1"/>
          </p:cNvSpPr>
          <p:nvPr>
            <p:ph type="sldNum" sz="quarter" idx="12"/>
          </p:nvPr>
        </p:nvSpPr>
        <p:spPr/>
        <p:txBody>
          <a:bodyPr/>
          <a:lstStyle/>
          <a:p>
            <a:fld id="{DAC81132-2ECA-46F3-AB29-C4144EA5B32A}" type="slidenum">
              <a:rPr lang="en-US" smtClean="0"/>
              <a:t>20</a:t>
            </a:fld>
            <a:endParaRPr lang="en-US"/>
          </a:p>
        </p:txBody>
      </p:sp>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2934950" y="6858000"/>
            <a:ext cx="4842530" cy="3026581"/>
          </a:xfrm>
          <a:prstGeom prst="rect">
            <a:avLst/>
          </a:prstGeom>
        </p:spPr>
      </p:pic>
      <p:pic>
        <p:nvPicPr>
          <p:cNvPr id="7" name="Picture 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617873" y="3017830"/>
            <a:ext cx="3657607" cy="3657607"/>
          </a:xfrm>
          <a:prstGeom prst="rect">
            <a:avLst/>
          </a:prstGeom>
        </p:spPr>
      </p:pic>
      <p:sp>
        <p:nvSpPr>
          <p:cNvPr id="8" name="Title 1"/>
          <p:cNvSpPr>
            <a:spLocks noGrp="1"/>
          </p:cNvSpPr>
          <p:nvPr>
            <p:ph type="title"/>
          </p:nvPr>
        </p:nvSpPr>
        <p:spPr>
          <a:xfrm>
            <a:off x="200025" y="93838"/>
            <a:ext cx="11487150" cy="701675"/>
          </a:xfrm>
        </p:spPr>
        <p:txBody>
          <a:bodyPr/>
          <a:lstStyle/>
          <a:p>
            <a:r>
              <a:rPr lang="en-US" b="1" dirty="0" smtClean="0"/>
              <a:t>State and Control Constraint Satisfaction</a:t>
            </a:r>
            <a:endParaRPr lang="en-US" b="1" dirty="0"/>
          </a:p>
        </p:txBody>
      </p:sp>
      <p:sp>
        <p:nvSpPr>
          <p:cNvPr id="9" name="TextBox 8"/>
          <p:cNvSpPr txBox="1"/>
          <p:nvPr/>
        </p:nvSpPr>
        <p:spPr>
          <a:xfrm>
            <a:off x="156956" y="969634"/>
            <a:ext cx="5034073" cy="2246769"/>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t>All state and control constraints met</a:t>
            </a:r>
          </a:p>
          <a:p>
            <a:pPr marL="285750" indent="-285750">
              <a:buFont typeface="Arial" panose="020B0604020202020204" pitchFamily="34" charset="0"/>
              <a:buChar char="•"/>
            </a:pPr>
            <a:r>
              <a:rPr lang="en-US" sz="2000" dirty="0" smtClean="0"/>
              <a:t>Note maximum thrust for the full duration, and TVC throttling to meet other requirements</a:t>
            </a:r>
          </a:p>
          <a:p>
            <a:pPr marL="285750" indent="-285750">
              <a:buFont typeface="Arial" panose="020B0604020202020204" pitchFamily="34" charset="0"/>
              <a:buChar char="•"/>
            </a:pPr>
            <a:r>
              <a:rPr lang="en-US" sz="2000" dirty="0" smtClean="0"/>
              <a:t>Terminal position and velocities met exactly</a:t>
            </a:r>
          </a:p>
          <a:p>
            <a:pPr marL="285750" indent="-285750">
              <a:buFont typeface="Arial" panose="020B0604020202020204" pitchFamily="34" charset="0"/>
              <a:buChar char="•"/>
            </a:pPr>
            <a:r>
              <a:rPr lang="en-US" sz="1600" dirty="0" err="1"/>
              <a:t>R_o</a:t>
            </a:r>
            <a:r>
              <a:rPr lang="en-US" sz="1600" dirty="0"/>
              <a:t> = </a:t>
            </a:r>
            <a:r>
              <a:rPr lang="en-US" sz="1600" dirty="0" smtClean="0"/>
              <a:t>[400</a:t>
            </a:r>
            <a:r>
              <a:rPr lang="en-US" sz="1600" dirty="0"/>
              <a:t>, </a:t>
            </a:r>
            <a:r>
              <a:rPr lang="en-US" sz="1600" dirty="0" smtClean="0"/>
              <a:t>600</a:t>
            </a:r>
            <a:r>
              <a:rPr lang="en-US" sz="1600" dirty="0"/>
              <a:t>, 0] m, </a:t>
            </a:r>
            <a:r>
              <a:rPr lang="en-US" sz="1600" dirty="0" err="1"/>
              <a:t>V_o</a:t>
            </a:r>
            <a:r>
              <a:rPr lang="en-US" sz="1600" dirty="0"/>
              <a:t> = </a:t>
            </a:r>
            <a:r>
              <a:rPr lang="en-US" sz="1600" dirty="0" smtClean="0"/>
              <a:t>[-10</a:t>
            </a:r>
            <a:r>
              <a:rPr lang="en-US" sz="1600" dirty="0"/>
              <a:t>, </a:t>
            </a:r>
            <a:r>
              <a:rPr lang="en-US" sz="1600" dirty="0" smtClean="0"/>
              <a:t>0</a:t>
            </a:r>
            <a:r>
              <a:rPr lang="en-US" sz="1600" dirty="0"/>
              <a:t>, 0] m/s</a:t>
            </a:r>
          </a:p>
          <a:p>
            <a:pPr marL="285750" indent="-285750">
              <a:buFont typeface="Arial" panose="020B0604020202020204" pitchFamily="34" charset="0"/>
              <a:buChar char="•"/>
            </a:pPr>
            <a:endParaRPr lang="en-US" sz="2000"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43" y="3821906"/>
            <a:ext cx="1573530" cy="2362200"/>
          </a:xfrm>
          <a:prstGeom prst="rect">
            <a:avLst/>
          </a:prstGeom>
        </p:spPr>
      </p:pic>
      <p:sp>
        <p:nvSpPr>
          <p:cNvPr id="11" name="TextBox 10"/>
          <p:cNvSpPr txBox="1"/>
          <p:nvPr/>
        </p:nvSpPr>
        <p:spPr>
          <a:xfrm>
            <a:off x="156956" y="6345305"/>
            <a:ext cx="1450117" cy="430887"/>
          </a:xfrm>
          <a:prstGeom prst="rect">
            <a:avLst/>
          </a:prstGeom>
          <a:noFill/>
        </p:spPr>
        <p:txBody>
          <a:bodyPr wrap="square" rtlCol="0">
            <a:spAutoFit/>
          </a:bodyPr>
          <a:lstStyle/>
          <a:p>
            <a:r>
              <a:rPr lang="en-US" sz="1100" dirty="0" smtClean="0"/>
              <a:t>Image Credit: </a:t>
            </a:r>
            <a:r>
              <a:rPr lang="en-US" sz="1100" dirty="0" err="1" smtClean="0"/>
              <a:t>Masten</a:t>
            </a:r>
            <a:r>
              <a:rPr lang="en-US" sz="1100" dirty="0" smtClean="0"/>
              <a:t> Space Systems</a:t>
            </a:r>
            <a:endParaRPr lang="en-US" sz="1100" dirty="0"/>
          </a:p>
        </p:txBody>
      </p:sp>
    </p:spTree>
    <p:extLst>
      <p:ext uri="{BB962C8B-B14F-4D97-AF65-F5344CB8AC3E}">
        <p14:creationId xmlns:p14="http://schemas.microsoft.com/office/powerpoint/2010/main" val="1470089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161925"/>
            <a:ext cx="10725150" cy="652463"/>
          </a:xfrm>
        </p:spPr>
        <p:txBody>
          <a:bodyPr>
            <a:normAutofit fontScale="90000"/>
          </a:bodyPr>
          <a:lstStyle/>
          <a:p>
            <a:r>
              <a:rPr lang="en-US" b="1" dirty="0" smtClean="0"/>
              <a:t>Timing Study</a:t>
            </a:r>
            <a:endParaRPr lang="en-US" b="1" dirty="0"/>
          </a:p>
        </p:txBody>
      </p:sp>
      <p:sp>
        <p:nvSpPr>
          <p:cNvPr id="3" name="Content Placeholder 2"/>
          <p:cNvSpPr>
            <a:spLocks noGrp="1"/>
          </p:cNvSpPr>
          <p:nvPr>
            <p:ph idx="1"/>
          </p:nvPr>
        </p:nvSpPr>
        <p:spPr>
          <a:xfrm>
            <a:off x="190500" y="1205706"/>
            <a:ext cx="11144250" cy="5287169"/>
          </a:xfrm>
        </p:spPr>
        <p:txBody>
          <a:bodyPr>
            <a:normAutofit/>
          </a:bodyPr>
          <a:lstStyle/>
          <a:p>
            <a:r>
              <a:rPr lang="en-US" dirty="0" smtClean="0"/>
              <a:t>For prototype example</a:t>
            </a:r>
          </a:p>
          <a:p>
            <a:r>
              <a:rPr lang="en-US" dirty="0" smtClean="0"/>
              <a:t>Run-Time on Intel i7-7700HQ, 2.8GHz, 16GB RAM, runs on single thread</a:t>
            </a:r>
          </a:p>
          <a:p>
            <a:r>
              <a:rPr lang="en-US" dirty="0" smtClean="0"/>
              <a:t>Speedup:</a:t>
            </a:r>
          </a:p>
          <a:p>
            <a:pPr lvl="1"/>
            <a:r>
              <a:rPr lang="en-US" dirty="0" smtClean="0"/>
              <a:t>Parallelized processing</a:t>
            </a:r>
          </a:p>
          <a:p>
            <a:pPr lvl="1"/>
            <a:r>
              <a:rPr lang="en-US" dirty="0" smtClean="0"/>
              <a:t>Customized Solvers</a:t>
            </a:r>
          </a:p>
          <a:p>
            <a:pPr lvl="1"/>
            <a:r>
              <a:rPr lang="en-US" dirty="0" smtClean="0"/>
              <a:t>C/C++ implementation</a:t>
            </a:r>
          </a:p>
          <a:p>
            <a:pPr lvl="1"/>
            <a:r>
              <a:rPr lang="en-US" dirty="0" smtClean="0"/>
              <a:t>Dedicated</a:t>
            </a:r>
            <a:r>
              <a:rPr lang="en-US" dirty="0"/>
              <a:t> compute </a:t>
            </a:r>
            <a:r>
              <a:rPr lang="en-US" dirty="0" smtClean="0"/>
              <a:t>or Prioritized Tasking</a:t>
            </a:r>
          </a:p>
          <a:p>
            <a:r>
              <a:rPr lang="en-US" dirty="0" smtClean="0"/>
              <a:t>ACL’s dedicated system for drones</a:t>
            </a:r>
          </a:p>
          <a:p>
            <a:pPr lvl="1"/>
            <a:r>
              <a:rPr lang="en-US" dirty="0" smtClean="0"/>
              <a:t>7 to 8Hz (D. </a:t>
            </a:r>
            <a:r>
              <a:rPr lang="en-US" dirty="0" err="1" smtClean="0"/>
              <a:t>Dueri</a:t>
            </a:r>
            <a:r>
              <a:rPr lang="en-US" dirty="0" smtClean="0"/>
              <a:t> solver)</a:t>
            </a:r>
          </a:p>
          <a:p>
            <a:r>
              <a:rPr lang="en-US" dirty="0"/>
              <a:t>Average time for K=10 case on 3.7GHz is 400ms</a:t>
            </a:r>
          </a:p>
          <a:p>
            <a:pPr marL="0" indent="0">
              <a:buNone/>
            </a:pPr>
            <a:endParaRPr lang="en-US" dirty="0"/>
          </a:p>
        </p:txBody>
      </p:sp>
      <p:sp>
        <p:nvSpPr>
          <p:cNvPr id="4" name="Slide Number Placeholder 3"/>
          <p:cNvSpPr>
            <a:spLocks noGrp="1"/>
          </p:cNvSpPr>
          <p:nvPr>
            <p:ph type="sldNum" sz="quarter" idx="12"/>
          </p:nvPr>
        </p:nvSpPr>
        <p:spPr/>
        <p:txBody>
          <a:bodyPr/>
          <a:lstStyle/>
          <a:p>
            <a:fld id="{DAC81132-2ECA-46F3-AB29-C4144EA5B32A}" type="slidenum">
              <a:rPr lang="en-US" smtClean="0"/>
              <a:t>21</a:t>
            </a:fld>
            <a:endParaRPr lang="en-US"/>
          </a:p>
        </p:txBody>
      </p:sp>
      <p:pic>
        <p:nvPicPr>
          <p:cNvPr id="5" name="Picture 4"/>
          <p:cNvPicPr>
            <a:picLocks noChangeAspect="1"/>
          </p:cNvPicPr>
          <p:nvPr/>
        </p:nvPicPr>
        <p:blipFill>
          <a:blip r:embed="rId2"/>
          <a:stretch>
            <a:fillRect/>
          </a:stretch>
        </p:blipFill>
        <p:spPr>
          <a:xfrm>
            <a:off x="7172325" y="2295126"/>
            <a:ext cx="5019675" cy="2847975"/>
          </a:xfrm>
          <a:prstGeom prst="rect">
            <a:avLst/>
          </a:prstGeom>
        </p:spPr>
      </p:pic>
    </p:spTree>
    <p:extLst>
      <p:ext uri="{BB962C8B-B14F-4D97-AF65-F5344CB8AC3E}">
        <p14:creationId xmlns:p14="http://schemas.microsoft.com/office/powerpoint/2010/main" val="18354357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8A2A4-6827-4535-816E-D2BFC4614B74}"/>
              </a:ext>
            </a:extLst>
          </p:cNvPr>
          <p:cNvSpPr>
            <a:spLocks noGrp="1"/>
          </p:cNvSpPr>
          <p:nvPr>
            <p:ph type="title"/>
          </p:nvPr>
        </p:nvSpPr>
        <p:spPr>
          <a:xfrm>
            <a:off x="152400" y="50823"/>
            <a:ext cx="11432233" cy="690813"/>
          </a:xfrm>
        </p:spPr>
        <p:txBody>
          <a:bodyPr>
            <a:noAutofit/>
          </a:bodyPr>
          <a:lstStyle/>
          <a:p>
            <a:r>
              <a:rPr lang="en-US" b="1" dirty="0" smtClean="0"/>
              <a:t>Timing Study</a:t>
            </a:r>
            <a:endParaRPr lang="en-US" b="1" dirty="0"/>
          </a:p>
        </p:txBody>
      </p:sp>
      <p:sp>
        <p:nvSpPr>
          <p:cNvPr id="4" name="Content Placeholder 3"/>
          <p:cNvSpPr>
            <a:spLocks noGrp="1"/>
          </p:cNvSpPr>
          <p:nvPr>
            <p:ph idx="1"/>
          </p:nvPr>
        </p:nvSpPr>
        <p:spPr>
          <a:xfrm>
            <a:off x="257175" y="930517"/>
            <a:ext cx="6600825" cy="4351338"/>
          </a:xfrm>
        </p:spPr>
        <p:txBody>
          <a:bodyPr/>
          <a:lstStyle/>
          <a:p>
            <a:r>
              <a:rPr lang="en-US" dirty="0" smtClean="0"/>
              <a:t>Problems that can be solved with fewer temporal nodes K, should be</a:t>
            </a:r>
          </a:p>
          <a:p>
            <a:r>
              <a:rPr lang="en-US" dirty="0" smtClean="0"/>
              <a:t>Terminal mass does not change much for many problems, analysis should be done by engineer </a:t>
            </a:r>
            <a:r>
              <a:rPr lang="en-US" i="1" dirty="0" smtClean="0"/>
              <a:t>a priori </a:t>
            </a:r>
          </a:p>
          <a:p>
            <a:r>
              <a:rPr lang="en-US" dirty="0" smtClean="0"/>
              <a:t>Final time convergence rate similar between K node runs</a:t>
            </a:r>
            <a:endParaRPr lang="en-US" dirty="0"/>
          </a:p>
        </p:txBody>
      </p:sp>
      <p:pic>
        <p:nvPicPr>
          <p:cNvPr id="7" name="Picture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705586" y="930517"/>
            <a:ext cx="5486411" cy="2743206"/>
          </a:xfrm>
          <a:prstGeom prst="rect">
            <a:avLst/>
          </a:prstGeom>
        </p:spPr>
      </p:pic>
      <p:pic>
        <p:nvPicPr>
          <p:cNvPr id="8" name="Picture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371589" y="4112518"/>
            <a:ext cx="5486411" cy="2743206"/>
          </a:xfrm>
          <a:prstGeom prst="rect">
            <a:avLst/>
          </a:prstGeom>
        </p:spPr>
      </p:pic>
      <p:pic>
        <p:nvPicPr>
          <p:cNvPr id="11" name="Picture 10"/>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705589" y="3968306"/>
            <a:ext cx="5486411" cy="2743206"/>
          </a:xfrm>
          <a:prstGeom prst="rect">
            <a:avLst/>
          </a:prstGeom>
        </p:spPr>
      </p:pic>
      <p:sp>
        <p:nvSpPr>
          <p:cNvPr id="12" name="Slide Number Placeholder 11"/>
          <p:cNvSpPr>
            <a:spLocks noGrp="1"/>
          </p:cNvSpPr>
          <p:nvPr>
            <p:ph type="sldNum" sz="quarter" idx="12"/>
          </p:nvPr>
        </p:nvSpPr>
        <p:spPr/>
        <p:txBody>
          <a:bodyPr/>
          <a:lstStyle/>
          <a:p>
            <a:fld id="{DAC81132-2ECA-46F3-AB29-C4144EA5B32A}" type="slidenum">
              <a:rPr lang="en-US" smtClean="0"/>
              <a:t>22</a:t>
            </a:fld>
            <a:endParaRPr lang="en-US"/>
          </a:p>
        </p:txBody>
      </p:sp>
    </p:spTree>
    <p:extLst>
      <p:ext uri="{BB962C8B-B14F-4D97-AF65-F5344CB8AC3E}">
        <p14:creationId xmlns:p14="http://schemas.microsoft.com/office/powerpoint/2010/main" val="4158170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08ED8-227F-4249-AFCE-5B315426F778}"/>
              </a:ext>
            </a:extLst>
          </p:cNvPr>
          <p:cNvSpPr>
            <a:spLocks noGrp="1"/>
          </p:cNvSpPr>
          <p:nvPr>
            <p:ph type="title"/>
          </p:nvPr>
        </p:nvSpPr>
        <p:spPr>
          <a:xfrm>
            <a:off x="0" y="-259810"/>
            <a:ext cx="7588171" cy="1325563"/>
          </a:xfrm>
        </p:spPr>
        <p:txBody>
          <a:bodyPr/>
          <a:lstStyle/>
          <a:p>
            <a:r>
              <a:rPr lang="en-US" b="1" dirty="0" smtClean="0"/>
              <a:t>Conclusion and Future Work</a:t>
            </a:r>
            <a:endParaRPr lang="en-US" b="1" dirty="0"/>
          </a:p>
        </p:txBody>
      </p:sp>
      <p:sp>
        <p:nvSpPr>
          <p:cNvPr id="3" name="Content Placeholder 2">
            <a:extLst>
              <a:ext uri="{FF2B5EF4-FFF2-40B4-BE49-F238E27FC236}">
                <a16:creationId xmlns:a16="http://schemas.microsoft.com/office/drawing/2014/main" id="{6852867D-4415-4F6A-991D-620D69AD7E6C}"/>
              </a:ext>
            </a:extLst>
          </p:cNvPr>
          <p:cNvSpPr>
            <a:spLocks noGrp="1"/>
          </p:cNvSpPr>
          <p:nvPr>
            <p:ph idx="1"/>
          </p:nvPr>
        </p:nvSpPr>
        <p:spPr>
          <a:xfrm>
            <a:off x="188494" y="943308"/>
            <a:ext cx="11684191" cy="5793052"/>
          </a:xfrm>
        </p:spPr>
        <p:txBody>
          <a:bodyPr>
            <a:normAutofit/>
          </a:bodyPr>
          <a:lstStyle/>
          <a:p>
            <a:pPr marL="457200" lvl="1" indent="0">
              <a:buNone/>
            </a:pPr>
            <a:r>
              <a:rPr lang="en-US" dirty="0" smtClean="0"/>
              <a:t>The proposed algorithm solves the free-final-time, fuel-optimal, 6DoF pin-point powered descent guidance problem to the exact non-convex nonlinear dynamics and constraints.</a:t>
            </a:r>
          </a:p>
          <a:p>
            <a:pPr marL="457200" lvl="1" indent="0">
              <a:buNone/>
            </a:pPr>
            <a:r>
              <a:rPr lang="en-US" dirty="0" smtClean="0"/>
              <a:t>This work applies modifications to work based on </a:t>
            </a:r>
            <a:r>
              <a:rPr lang="en-US" dirty="0" err="1" smtClean="0"/>
              <a:t>Szmuk</a:t>
            </a:r>
            <a:r>
              <a:rPr lang="en-US" dirty="0" smtClean="0"/>
              <a:t> et al. PDG algorithms</a:t>
            </a:r>
          </a:p>
          <a:p>
            <a:r>
              <a:rPr lang="en-US" dirty="0" smtClean="0"/>
              <a:t>Highly Versatile</a:t>
            </a:r>
          </a:p>
          <a:p>
            <a:pPr lvl="1"/>
            <a:r>
              <a:rPr lang="en-US" dirty="0" smtClean="0"/>
              <a:t>Single trajectory guidance</a:t>
            </a:r>
          </a:p>
          <a:p>
            <a:pPr lvl="1"/>
            <a:r>
              <a:rPr lang="en-US" dirty="0" smtClean="0"/>
              <a:t>Receding horizon, sequential guidance</a:t>
            </a:r>
          </a:p>
          <a:p>
            <a:pPr lvl="2"/>
            <a:r>
              <a:rPr lang="en-US" dirty="0" smtClean="0"/>
              <a:t>+ Feed-forward input and agile feedback laws (as per M. </a:t>
            </a:r>
            <a:r>
              <a:rPr lang="en-US" dirty="0" err="1" smtClean="0"/>
              <a:t>Szmuk</a:t>
            </a:r>
            <a:r>
              <a:rPr lang="en-US" dirty="0" smtClean="0"/>
              <a:t>)</a:t>
            </a:r>
          </a:p>
          <a:p>
            <a:pPr lvl="1"/>
            <a:r>
              <a:rPr lang="en-US" dirty="0" smtClean="0"/>
              <a:t>Offline modeling tool, LUT trajectory generation, or for feasibility studies</a:t>
            </a:r>
          </a:p>
          <a:p>
            <a:r>
              <a:rPr lang="en-US" dirty="0" smtClean="0"/>
              <a:t>Future work</a:t>
            </a:r>
          </a:p>
          <a:p>
            <a:pPr lvl="1"/>
            <a:r>
              <a:rPr lang="en-US" dirty="0" smtClean="0"/>
              <a:t>Open-source a </a:t>
            </a:r>
            <a:r>
              <a:rPr lang="en-US" dirty="0"/>
              <a:t>g</a:t>
            </a:r>
            <a:r>
              <a:rPr lang="en-US" dirty="0" smtClean="0"/>
              <a:t>eneral C/C++ implementation of </a:t>
            </a:r>
            <a:r>
              <a:rPr lang="en-US" dirty="0" err="1" smtClean="0"/>
              <a:t>SCvx</a:t>
            </a:r>
            <a:r>
              <a:rPr lang="en-US" dirty="0" smtClean="0"/>
              <a:t> for MPC problems</a:t>
            </a:r>
          </a:p>
          <a:p>
            <a:pPr lvl="1"/>
            <a:r>
              <a:rPr lang="en-US" dirty="0" smtClean="0"/>
              <a:t>Implementation of state triggered constraints (STCs) for hybrid event-triggered control problems like hypersonic entry – as a mission design tool</a:t>
            </a:r>
          </a:p>
          <a:p>
            <a:pPr lvl="1"/>
            <a:r>
              <a:rPr lang="en-US" dirty="0" smtClean="0"/>
              <a:t>STCs for MRP switch, for nonlinear attitude MPC problems</a:t>
            </a:r>
          </a:p>
          <a:p>
            <a:pPr lvl="1"/>
            <a:r>
              <a:rPr lang="en-US" dirty="0" smtClean="0"/>
              <a:t>Solve the ascent problem with wind perturbations</a:t>
            </a:r>
          </a:p>
          <a:p>
            <a:pPr lvl="1"/>
            <a:endParaRPr lang="en-US" dirty="0" smtClean="0"/>
          </a:p>
        </p:txBody>
      </p:sp>
      <p:sp>
        <p:nvSpPr>
          <p:cNvPr id="4" name="Slide Number Placeholder 3"/>
          <p:cNvSpPr>
            <a:spLocks noGrp="1"/>
          </p:cNvSpPr>
          <p:nvPr>
            <p:ph type="sldNum" sz="quarter" idx="12"/>
          </p:nvPr>
        </p:nvSpPr>
        <p:spPr/>
        <p:txBody>
          <a:bodyPr/>
          <a:lstStyle/>
          <a:p>
            <a:fld id="{DAC81132-2ECA-46F3-AB29-C4144EA5B32A}" type="slidenum">
              <a:rPr lang="en-US" smtClean="0"/>
              <a:t>23</a:t>
            </a:fld>
            <a:endParaRPr lang="en-US"/>
          </a:p>
        </p:txBody>
      </p:sp>
    </p:spTree>
    <p:extLst>
      <p:ext uri="{BB962C8B-B14F-4D97-AF65-F5344CB8AC3E}">
        <p14:creationId xmlns:p14="http://schemas.microsoft.com/office/powerpoint/2010/main" val="6226498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975" y="209550"/>
            <a:ext cx="10791825" cy="681038"/>
          </a:xfrm>
        </p:spPr>
        <p:txBody>
          <a:bodyPr>
            <a:normAutofit fontScale="90000"/>
          </a:bodyPr>
          <a:lstStyle/>
          <a:p>
            <a:r>
              <a:rPr lang="en-US" b="1" dirty="0" smtClean="0"/>
              <a:t>Acknowledgements</a:t>
            </a:r>
            <a:endParaRPr lang="en-US" b="1" dirty="0"/>
          </a:p>
        </p:txBody>
      </p:sp>
      <p:sp>
        <p:nvSpPr>
          <p:cNvPr id="3" name="Content Placeholder 2"/>
          <p:cNvSpPr>
            <a:spLocks noGrp="1"/>
          </p:cNvSpPr>
          <p:nvPr>
            <p:ph idx="1"/>
          </p:nvPr>
        </p:nvSpPr>
        <p:spPr>
          <a:xfrm>
            <a:off x="319087" y="1006475"/>
            <a:ext cx="11310938" cy="4351338"/>
          </a:xfrm>
        </p:spPr>
        <p:txBody>
          <a:bodyPr/>
          <a:lstStyle/>
          <a:p>
            <a:r>
              <a:rPr lang="en-US" sz="3200" dirty="0" smtClean="0"/>
              <a:t>Thanks to my committee: Dr. Robert D. Braun, Dr. Jay McMahon, Dr. </a:t>
            </a:r>
            <a:r>
              <a:rPr lang="en-US" sz="3200" dirty="0" err="1" smtClean="0"/>
              <a:t>Hanspeter</a:t>
            </a:r>
            <a:r>
              <a:rPr lang="en-US" sz="3200" dirty="0" smtClean="0"/>
              <a:t> Schaub</a:t>
            </a:r>
          </a:p>
          <a:p>
            <a:r>
              <a:rPr lang="en-US" sz="3200" dirty="0" smtClean="0"/>
              <a:t>The </a:t>
            </a:r>
            <a:r>
              <a:rPr lang="en-US" sz="3200" dirty="0" err="1" smtClean="0"/>
              <a:t>EsDL</a:t>
            </a:r>
            <a:r>
              <a:rPr lang="en-US" sz="3200" dirty="0" smtClean="0"/>
              <a:t> team, Dr. Miki </a:t>
            </a:r>
            <a:r>
              <a:rPr lang="en-US" sz="3200" dirty="0" err="1" smtClean="0"/>
              <a:t>Szmuk</a:t>
            </a:r>
            <a:r>
              <a:rPr lang="en-US" sz="3200" dirty="0"/>
              <a:t>, </a:t>
            </a:r>
            <a:r>
              <a:rPr lang="en-US" sz="3200" dirty="0" smtClean="0"/>
              <a:t>Dr. </a:t>
            </a:r>
            <a:r>
              <a:rPr lang="en-US" sz="3200" dirty="0" err="1" smtClean="0"/>
              <a:t>Behçet</a:t>
            </a:r>
            <a:r>
              <a:rPr lang="en-US" sz="3200" dirty="0" smtClean="0"/>
              <a:t> </a:t>
            </a:r>
            <a:r>
              <a:rPr lang="en-US" sz="3200" dirty="0" err="1" smtClean="0"/>
              <a:t>Açikmeşe</a:t>
            </a:r>
            <a:r>
              <a:rPr lang="en-US" sz="3200" dirty="0" smtClean="0"/>
              <a:t>, and many more</a:t>
            </a:r>
            <a:endParaRPr lang="en-US" sz="3200" dirty="0"/>
          </a:p>
          <a:p>
            <a:endParaRPr lang="en-US" dirty="0"/>
          </a:p>
        </p:txBody>
      </p:sp>
      <p:pic>
        <p:nvPicPr>
          <p:cNvPr id="1026" name="Picture 2" descr="EsDL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5096" y="4667249"/>
            <a:ext cx="2742054" cy="19742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3" cstate="hqprint">
            <a:extLst>
              <a:ext uri="{28A0092B-C50C-407E-A947-70E740481C1C}">
                <a14:useLocalDpi xmlns:a14="http://schemas.microsoft.com/office/drawing/2010/main" val="0"/>
              </a:ext>
            </a:extLst>
          </a:blip>
          <a:srcRect l="10104" t="27630" r="1844"/>
          <a:stretch/>
        </p:blipFill>
        <p:spPr>
          <a:xfrm>
            <a:off x="4343400" y="2914650"/>
            <a:ext cx="5686426" cy="3505199"/>
          </a:xfrm>
          <a:prstGeom prst="rect">
            <a:avLst/>
          </a:prstGeom>
        </p:spPr>
      </p:pic>
      <p:sp>
        <p:nvSpPr>
          <p:cNvPr id="5" name="Slide Number Placeholder 4"/>
          <p:cNvSpPr>
            <a:spLocks noGrp="1"/>
          </p:cNvSpPr>
          <p:nvPr>
            <p:ph type="sldNum" sz="quarter" idx="12"/>
          </p:nvPr>
        </p:nvSpPr>
        <p:spPr/>
        <p:txBody>
          <a:bodyPr/>
          <a:lstStyle/>
          <a:p>
            <a:fld id="{DAC81132-2ECA-46F3-AB29-C4144EA5B32A}" type="slidenum">
              <a:rPr lang="en-US" smtClean="0"/>
              <a:t>24</a:t>
            </a:fld>
            <a:endParaRPr lang="en-US"/>
          </a:p>
        </p:txBody>
      </p:sp>
    </p:spTree>
    <p:extLst>
      <p:ext uri="{BB962C8B-B14F-4D97-AF65-F5344CB8AC3E}">
        <p14:creationId xmlns:p14="http://schemas.microsoft.com/office/powerpoint/2010/main" val="1184779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Backup</a:t>
            </a:r>
            <a:endParaRPr lang="en-US" b="1"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DAC81132-2ECA-46F3-AB29-C4144EA5B32A}" type="slidenum">
              <a:rPr lang="en-US" smtClean="0"/>
              <a:t>25</a:t>
            </a:fld>
            <a:endParaRPr lang="en-US"/>
          </a:p>
        </p:txBody>
      </p:sp>
    </p:spTree>
    <p:extLst>
      <p:ext uri="{BB962C8B-B14F-4D97-AF65-F5344CB8AC3E}">
        <p14:creationId xmlns:p14="http://schemas.microsoft.com/office/powerpoint/2010/main" val="11426929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318376" cy="964547"/>
          </a:xfrm>
        </p:spPr>
        <p:txBody>
          <a:bodyPr/>
          <a:lstStyle/>
          <a:p>
            <a:r>
              <a:rPr lang="en-US" dirty="0" smtClean="0"/>
              <a:t>Convex Optimization</a:t>
            </a:r>
            <a:endParaRPr lang="en-US" dirty="0"/>
          </a:p>
        </p:txBody>
      </p:sp>
      <p:pic>
        <p:nvPicPr>
          <p:cNvPr id="4" name="Content Placeholder 3"/>
          <p:cNvPicPr>
            <a:picLocks noGrp="1" noChangeAspect="1"/>
          </p:cNvPicPr>
          <p:nvPr>
            <p:ph idx="1"/>
          </p:nvPr>
        </p:nvPicPr>
        <p:blipFill>
          <a:blip r:embed="rId2"/>
          <a:stretch>
            <a:fillRect/>
          </a:stretch>
        </p:blipFill>
        <p:spPr>
          <a:xfrm>
            <a:off x="1513568" y="1126472"/>
            <a:ext cx="8521700" cy="2782481"/>
          </a:xfrm>
          <a:prstGeom prst="rect">
            <a:avLst/>
          </a:prstGeom>
        </p:spPr>
      </p:pic>
      <p:sp>
        <p:nvSpPr>
          <p:cNvPr id="5" name="TextBox 4"/>
          <p:cNvSpPr txBox="1"/>
          <p:nvPr/>
        </p:nvSpPr>
        <p:spPr>
          <a:xfrm>
            <a:off x="283936" y="4388409"/>
            <a:ext cx="8486775" cy="1200329"/>
          </a:xfrm>
          <a:prstGeom prst="rect">
            <a:avLst/>
          </a:prstGeom>
          <a:noFill/>
        </p:spPr>
        <p:txBody>
          <a:bodyPr wrap="square" rtlCol="0">
            <a:spAutoFit/>
          </a:bodyPr>
          <a:lstStyle/>
          <a:p>
            <a:pPr marL="285750" indent="-285750">
              <a:buFont typeface="Arial" panose="020B0604020202020204" pitchFamily="34" charset="0"/>
              <a:buChar char="•"/>
            </a:pPr>
            <a:r>
              <a:rPr lang="en-US" dirty="0" smtClean="0"/>
              <a:t>Many optimizations are just special cases of this form, including least-squares and linear programming </a:t>
            </a:r>
          </a:p>
          <a:p>
            <a:pPr marL="285750" indent="-285750">
              <a:buFont typeface="Arial" panose="020B0604020202020204" pitchFamily="34" charset="0"/>
              <a:buChar char="•"/>
            </a:pPr>
            <a:r>
              <a:rPr lang="en-US" dirty="0" smtClean="0"/>
              <a:t>If a problem can be identified or formulated as a convex problem, then it can be solved efficiently by convex solvers. </a:t>
            </a:r>
            <a:endParaRPr lang="en-US" dirty="0"/>
          </a:p>
        </p:txBody>
      </p:sp>
      <p:sp>
        <p:nvSpPr>
          <p:cNvPr id="6" name="Slide Number Placeholder 5"/>
          <p:cNvSpPr>
            <a:spLocks noGrp="1"/>
          </p:cNvSpPr>
          <p:nvPr>
            <p:ph type="sldNum" sz="quarter" idx="12"/>
          </p:nvPr>
        </p:nvSpPr>
        <p:spPr/>
        <p:txBody>
          <a:bodyPr/>
          <a:lstStyle/>
          <a:p>
            <a:fld id="{DAC81132-2ECA-46F3-AB29-C4144EA5B32A}" type="slidenum">
              <a:rPr lang="en-US" smtClean="0"/>
              <a:t>26</a:t>
            </a:fld>
            <a:endParaRPr lang="en-US"/>
          </a:p>
        </p:txBody>
      </p:sp>
    </p:spTree>
    <p:extLst>
      <p:ext uri="{BB962C8B-B14F-4D97-AF65-F5344CB8AC3E}">
        <p14:creationId xmlns:p14="http://schemas.microsoft.com/office/powerpoint/2010/main" val="18990641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8D9F8-F41E-4004-9AC7-6C8F305CF53A}"/>
              </a:ext>
            </a:extLst>
          </p:cNvPr>
          <p:cNvSpPr>
            <a:spLocks noGrp="1"/>
          </p:cNvSpPr>
          <p:nvPr>
            <p:ph type="title"/>
          </p:nvPr>
        </p:nvSpPr>
        <p:spPr>
          <a:xfrm>
            <a:off x="260059" y="-103087"/>
            <a:ext cx="10515600" cy="1325563"/>
          </a:xfrm>
        </p:spPr>
        <p:txBody>
          <a:bodyPr/>
          <a:lstStyle/>
          <a:p>
            <a:r>
              <a:rPr lang="en-US" b="1" dirty="0"/>
              <a:t>Okay fine, but can you implement this?</a:t>
            </a:r>
          </a:p>
        </p:txBody>
      </p:sp>
      <p:sp>
        <p:nvSpPr>
          <p:cNvPr id="3" name="Content Placeholder 2">
            <a:extLst>
              <a:ext uri="{FF2B5EF4-FFF2-40B4-BE49-F238E27FC236}">
                <a16:creationId xmlns:a16="http://schemas.microsoft.com/office/drawing/2014/main" id="{7BC01041-F90F-4978-9C49-04DD5681C837}"/>
              </a:ext>
            </a:extLst>
          </p:cNvPr>
          <p:cNvSpPr>
            <a:spLocks noGrp="1"/>
          </p:cNvSpPr>
          <p:nvPr>
            <p:ph idx="1"/>
          </p:nvPr>
        </p:nvSpPr>
        <p:spPr>
          <a:xfrm>
            <a:off x="463559" y="959571"/>
            <a:ext cx="8864895" cy="5264353"/>
          </a:xfrm>
        </p:spPr>
        <p:txBody>
          <a:bodyPr>
            <a:normAutofit lnSpcReduction="10000"/>
          </a:bodyPr>
          <a:lstStyle/>
          <a:p>
            <a:r>
              <a:rPr lang="en-US" dirty="0"/>
              <a:t>Goal: build a 60 second flight-time-capable landing testbed for GNC algorithm development</a:t>
            </a:r>
          </a:p>
          <a:p>
            <a:r>
              <a:rPr lang="en-US" dirty="0"/>
              <a:t>Keep it scrappy, but safe, budget &lt;$12k</a:t>
            </a:r>
          </a:p>
          <a:p>
            <a:pPr lvl="1"/>
            <a:r>
              <a:rPr lang="en-US" dirty="0"/>
              <a:t>Doable by refurbishing repaired equipment, various internet sources</a:t>
            </a:r>
          </a:p>
          <a:p>
            <a:r>
              <a:rPr lang="en-US" dirty="0"/>
              <a:t>Flight representative dynamics, sensors, avionics, and actuators</a:t>
            </a:r>
          </a:p>
          <a:p>
            <a:r>
              <a:rPr lang="en-US" dirty="0"/>
              <a:t>Make the vehicle its own test-stand</a:t>
            </a:r>
          </a:p>
          <a:p>
            <a:r>
              <a:rPr lang="en-US" dirty="0"/>
              <a:t>Abstract guidance routines to 1GHz computer, with Nav and Control tasks performer quasi-real-time on 600MHz MCU</a:t>
            </a:r>
          </a:p>
          <a:p>
            <a:r>
              <a:rPr lang="en-US" dirty="0"/>
              <a:t>Active Budgets:</a:t>
            </a:r>
          </a:p>
          <a:p>
            <a:pPr lvl="1"/>
            <a:r>
              <a:rPr lang="en-US" dirty="0"/>
              <a:t>Monetary, propulsion and feed, power, and communications</a:t>
            </a:r>
          </a:p>
          <a:p>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14D4DE32-C3B7-4EFE-82A3-879825B67F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9629" y="0"/>
            <a:ext cx="2362371" cy="4193208"/>
          </a:xfrm>
          <a:prstGeom prst="rect">
            <a:avLst/>
          </a:prstGeom>
        </p:spPr>
      </p:pic>
      <p:pic>
        <p:nvPicPr>
          <p:cNvPr id="9" name="Picture 8" descr="A picture containing kitchenware&#10;&#10;Description automatically generated">
            <a:extLst>
              <a:ext uri="{FF2B5EF4-FFF2-40B4-BE49-F238E27FC236}">
                <a16:creationId xmlns:a16="http://schemas.microsoft.com/office/drawing/2014/main" id="{001C22FF-5F43-44D0-8D8B-1608A6D1BB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369" y="4193208"/>
            <a:ext cx="2609630" cy="2664792"/>
          </a:xfrm>
          <a:prstGeom prst="rect">
            <a:avLst/>
          </a:prstGeom>
        </p:spPr>
      </p:pic>
      <p:sp>
        <p:nvSpPr>
          <p:cNvPr id="8" name="Content Placeholder 2">
            <a:extLst>
              <a:ext uri="{FF2B5EF4-FFF2-40B4-BE49-F238E27FC236}">
                <a16:creationId xmlns:a16="http://schemas.microsoft.com/office/drawing/2014/main" id="{41323B9F-1C3F-494F-A195-FCA7DCE0C196}"/>
              </a:ext>
            </a:extLst>
          </p:cNvPr>
          <p:cNvSpPr txBox="1">
            <a:spLocks/>
          </p:cNvSpPr>
          <p:nvPr/>
        </p:nvSpPr>
        <p:spPr>
          <a:xfrm>
            <a:off x="0" y="3591748"/>
            <a:ext cx="9321800" cy="27352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0807341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1CDF9-05A5-4A08-AFBB-657E542C489C}"/>
              </a:ext>
            </a:extLst>
          </p:cNvPr>
          <p:cNvSpPr>
            <a:spLocks noGrp="1"/>
          </p:cNvSpPr>
          <p:nvPr>
            <p:ph type="title"/>
          </p:nvPr>
        </p:nvSpPr>
        <p:spPr>
          <a:xfrm>
            <a:off x="169062" y="-176740"/>
            <a:ext cx="10515600" cy="1325563"/>
          </a:xfrm>
        </p:spPr>
        <p:txBody>
          <a:bodyPr/>
          <a:lstStyle/>
          <a:p>
            <a:r>
              <a:rPr lang="en-US" b="1" dirty="0"/>
              <a:t>Avionics – Flight Computer and Sensors</a:t>
            </a:r>
          </a:p>
        </p:txBody>
      </p:sp>
      <p:pic>
        <p:nvPicPr>
          <p:cNvPr id="4" name="Content Placeholder 3">
            <a:extLst>
              <a:ext uri="{FF2B5EF4-FFF2-40B4-BE49-F238E27FC236}">
                <a16:creationId xmlns:a16="http://schemas.microsoft.com/office/drawing/2014/main" id="{A9172CAF-C50B-416C-A17B-3713C43B98C6}"/>
              </a:ext>
            </a:extLst>
          </p:cNvPr>
          <p:cNvPicPr>
            <a:picLocks noGrp="1" noChangeAspect="1"/>
          </p:cNvPicPr>
          <p:nvPr>
            <p:ph idx="1"/>
          </p:nvPr>
        </p:nvPicPr>
        <p:blipFill>
          <a:blip r:embed="rId2"/>
          <a:stretch>
            <a:fillRect/>
          </a:stretch>
        </p:blipFill>
        <p:spPr>
          <a:xfrm>
            <a:off x="7897033" y="3455475"/>
            <a:ext cx="3618692" cy="3116778"/>
          </a:xfrm>
          <a:prstGeom prst="rect">
            <a:avLst/>
          </a:prstGeom>
        </p:spPr>
      </p:pic>
      <p:pic>
        <p:nvPicPr>
          <p:cNvPr id="6" name="Picture 5" descr="A circuit board&#10;&#10;Description automatically generated">
            <a:extLst>
              <a:ext uri="{FF2B5EF4-FFF2-40B4-BE49-F238E27FC236}">
                <a16:creationId xmlns:a16="http://schemas.microsoft.com/office/drawing/2014/main" id="{0E4F9D43-03F2-462B-A52F-4914CD767138}"/>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rot="10800000">
            <a:off x="349425" y="948797"/>
            <a:ext cx="3908960" cy="2931720"/>
          </a:xfrm>
          <a:prstGeom prst="rect">
            <a:avLst/>
          </a:prstGeom>
        </p:spPr>
      </p:pic>
      <p:pic>
        <p:nvPicPr>
          <p:cNvPr id="12" name="Picture 11" descr="A picture containing object, indoor&#10;&#10;Description automatically generated">
            <a:extLst>
              <a:ext uri="{FF2B5EF4-FFF2-40B4-BE49-F238E27FC236}">
                <a16:creationId xmlns:a16="http://schemas.microsoft.com/office/drawing/2014/main" id="{0594870B-D57C-418F-982E-0B494B64011F}"/>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6874" r="12653"/>
          <a:stretch/>
        </p:blipFill>
        <p:spPr>
          <a:xfrm rot="5400000">
            <a:off x="4525213" y="3794052"/>
            <a:ext cx="2691734" cy="2864667"/>
          </a:xfrm>
          <a:prstGeom prst="rect">
            <a:avLst/>
          </a:prstGeom>
        </p:spPr>
      </p:pic>
      <p:pic>
        <p:nvPicPr>
          <p:cNvPr id="14" name="Picture 13">
            <a:extLst>
              <a:ext uri="{FF2B5EF4-FFF2-40B4-BE49-F238E27FC236}">
                <a16:creationId xmlns:a16="http://schemas.microsoft.com/office/drawing/2014/main" id="{A550A6FD-D1EE-4896-9A36-9961E84A6DA7}"/>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t="20447" b="12580"/>
          <a:stretch/>
        </p:blipFill>
        <p:spPr>
          <a:xfrm>
            <a:off x="349424" y="4264327"/>
            <a:ext cx="3779371" cy="1898347"/>
          </a:xfrm>
          <a:prstGeom prst="rect">
            <a:avLst/>
          </a:prstGeom>
        </p:spPr>
      </p:pic>
      <p:pic>
        <p:nvPicPr>
          <p:cNvPr id="3" name="Picture 2"/>
          <p:cNvPicPr>
            <a:picLocks noChangeAspect="1"/>
          </p:cNvPicPr>
          <p:nvPr/>
        </p:nvPicPr>
        <p:blipFill>
          <a:blip r:embed="rId6"/>
          <a:stretch>
            <a:fillRect/>
          </a:stretch>
        </p:blipFill>
        <p:spPr>
          <a:xfrm>
            <a:off x="4655434" y="1011733"/>
            <a:ext cx="3774999" cy="2155790"/>
          </a:xfrm>
          <a:prstGeom prst="rect">
            <a:avLst/>
          </a:prstGeom>
        </p:spPr>
      </p:pic>
    </p:spTree>
    <p:extLst>
      <p:ext uri="{BB962C8B-B14F-4D97-AF65-F5344CB8AC3E}">
        <p14:creationId xmlns:p14="http://schemas.microsoft.com/office/powerpoint/2010/main" val="1129049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A4B1F-D554-4987-99ED-08014B88C80C}"/>
              </a:ext>
            </a:extLst>
          </p:cNvPr>
          <p:cNvSpPr>
            <a:spLocks noGrp="1"/>
          </p:cNvSpPr>
          <p:nvPr>
            <p:ph type="title"/>
          </p:nvPr>
        </p:nvSpPr>
        <p:spPr>
          <a:xfrm>
            <a:off x="449457" y="145653"/>
            <a:ext cx="4681058" cy="751026"/>
          </a:xfrm>
        </p:spPr>
        <p:txBody>
          <a:bodyPr/>
          <a:lstStyle/>
          <a:p>
            <a:r>
              <a:rPr lang="en-US" b="1" dirty="0"/>
              <a:t>Propulsion System</a:t>
            </a:r>
          </a:p>
        </p:txBody>
      </p:sp>
      <p:pic>
        <p:nvPicPr>
          <p:cNvPr id="4" name="Picture 3">
            <a:extLst>
              <a:ext uri="{FF2B5EF4-FFF2-40B4-BE49-F238E27FC236}">
                <a16:creationId xmlns:a16="http://schemas.microsoft.com/office/drawing/2014/main" id="{1DEDF0FA-D006-4513-BC4E-10326DB3BB84}"/>
              </a:ext>
            </a:extLst>
          </p:cNvPr>
          <p:cNvPicPr>
            <a:picLocks noChangeAspect="1"/>
          </p:cNvPicPr>
          <p:nvPr/>
        </p:nvPicPr>
        <p:blipFill>
          <a:blip r:embed="rId3"/>
          <a:stretch>
            <a:fillRect/>
          </a:stretch>
        </p:blipFill>
        <p:spPr>
          <a:xfrm>
            <a:off x="7378764" y="467984"/>
            <a:ext cx="3311811" cy="3522662"/>
          </a:xfrm>
          <a:prstGeom prst="rect">
            <a:avLst/>
          </a:prstGeom>
        </p:spPr>
      </p:pic>
      <p:sp>
        <p:nvSpPr>
          <p:cNvPr id="7" name="Content Placeholder 2">
            <a:extLst>
              <a:ext uri="{FF2B5EF4-FFF2-40B4-BE49-F238E27FC236}">
                <a16:creationId xmlns:a16="http://schemas.microsoft.com/office/drawing/2014/main" id="{7598B9ED-532C-4EC2-8AC6-EFA3BECB2A10}"/>
              </a:ext>
            </a:extLst>
          </p:cNvPr>
          <p:cNvSpPr txBox="1">
            <a:spLocks/>
          </p:cNvSpPr>
          <p:nvPr/>
        </p:nvSpPr>
        <p:spPr>
          <a:xfrm>
            <a:off x="205215" y="1162509"/>
            <a:ext cx="4925300" cy="59583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Pressure-fed 450lbf </a:t>
            </a:r>
            <a:r>
              <a:rPr lang="en-US" sz="2000" dirty="0"/>
              <a:t>LOX/IPA film cooled system</a:t>
            </a:r>
          </a:p>
          <a:p>
            <a:r>
              <a:rPr lang="en-US" sz="2000" dirty="0"/>
              <a:t>Motorized ball valves for flow control</a:t>
            </a:r>
          </a:p>
          <a:p>
            <a:r>
              <a:rPr lang="en-US" sz="2000" dirty="0"/>
              <a:t>Significant help from propulsion friends</a:t>
            </a:r>
          </a:p>
          <a:p>
            <a:r>
              <a:rPr lang="en-US" sz="2000" dirty="0"/>
              <a:t>Most valves, regulators already purchased and tested: 60’s/70’s NASA Marotta old stock</a:t>
            </a:r>
          </a:p>
          <a:p>
            <a:r>
              <a:rPr lang="en-US" sz="2000" dirty="0"/>
              <a:t>Abstracting the </a:t>
            </a:r>
            <a:r>
              <a:rPr lang="en-US" sz="2000" dirty="0" err="1"/>
              <a:t>cryo</a:t>
            </a:r>
            <a:r>
              <a:rPr lang="en-US" sz="2000" dirty="0"/>
              <a:t> side for now: this will take more thought and time</a:t>
            </a:r>
          </a:p>
          <a:p>
            <a:r>
              <a:rPr lang="en-US" sz="2000" dirty="0"/>
              <a:t>Tank hydro-static testing ongoing</a:t>
            </a:r>
          </a:p>
          <a:p>
            <a:r>
              <a:rPr lang="en-US" sz="2000" dirty="0" smtClean="0"/>
              <a:t>Film-cooling with allow either cast or 3D printed Inconel solution for chamber</a:t>
            </a:r>
            <a:endParaRPr lang="en-US" sz="2000" dirty="0"/>
          </a:p>
        </p:txBody>
      </p:sp>
      <p:pic>
        <p:nvPicPr>
          <p:cNvPr id="5" name="Picture 4" descr="A close up of a map&#10;&#10;Description automatically generated">
            <a:extLst>
              <a:ext uri="{FF2B5EF4-FFF2-40B4-BE49-F238E27FC236}">
                <a16:creationId xmlns:a16="http://schemas.microsoft.com/office/drawing/2014/main" id="{8B73676E-D3BD-4117-AC1C-E9276800BF93}"/>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rot="16200000">
            <a:off x="3818139" y="3631270"/>
            <a:ext cx="4285914" cy="1831909"/>
          </a:xfrm>
          <a:prstGeom prst="rect">
            <a:avLst/>
          </a:prstGeom>
        </p:spPr>
      </p:pic>
      <p:pic>
        <p:nvPicPr>
          <p:cNvPr id="10" name="Picture 9" descr="A picture containing wall, indoor, object, table&#10;&#10;Description automatically generated">
            <a:extLst>
              <a:ext uri="{FF2B5EF4-FFF2-40B4-BE49-F238E27FC236}">
                <a16:creationId xmlns:a16="http://schemas.microsoft.com/office/drawing/2014/main" id="{BE452C0A-AA0B-46BD-A68E-FB5AB1B6097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rot="10800000">
            <a:off x="8857961" y="3997781"/>
            <a:ext cx="3311812" cy="2692401"/>
          </a:xfrm>
          <a:prstGeom prst="rect">
            <a:avLst/>
          </a:prstGeom>
        </p:spPr>
      </p:pic>
      <p:pic>
        <p:nvPicPr>
          <p:cNvPr id="14" name="Picture 13" descr="A wooden bench&#10;&#10;Description automatically generated">
            <a:extLst>
              <a:ext uri="{FF2B5EF4-FFF2-40B4-BE49-F238E27FC236}">
                <a16:creationId xmlns:a16="http://schemas.microsoft.com/office/drawing/2014/main" id="{6C76C01D-5C2B-41B7-950A-67FED1624599}"/>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28472" t="31666" r="23096" b="31852"/>
          <a:stretch/>
        </p:blipFill>
        <p:spPr>
          <a:xfrm rot="5400000">
            <a:off x="6542774" y="4564723"/>
            <a:ext cx="2716337" cy="1534582"/>
          </a:xfrm>
          <a:prstGeom prst="rect">
            <a:avLst/>
          </a:prstGeom>
        </p:spPr>
      </p:pic>
    </p:spTree>
    <p:extLst>
      <p:ext uri="{BB962C8B-B14F-4D97-AF65-F5344CB8AC3E}">
        <p14:creationId xmlns:p14="http://schemas.microsoft.com/office/powerpoint/2010/main" val="23529256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5318"/>
            <a:ext cx="10515600" cy="1325563"/>
          </a:xfrm>
        </p:spPr>
        <p:txBody>
          <a:bodyPr/>
          <a:lstStyle/>
          <a:p>
            <a:r>
              <a:rPr lang="en-US" b="1" dirty="0" smtClean="0"/>
              <a:t>Other PDG and Solution Methods</a:t>
            </a:r>
            <a:endParaRPr lang="en-US" b="1" dirty="0"/>
          </a:p>
        </p:txBody>
      </p:sp>
      <p:sp>
        <p:nvSpPr>
          <p:cNvPr id="3" name="Content Placeholder 2"/>
          <p:cNvSpPr>
            <a:spLocks noGrp="1"/>
          </p:cNvSpPr>
          <p:nvPr>
            <p:ph idx="1"/>
          </p:nvPr>
        </p:nvSpPr>
        <p:spPr>
          <a:xfrm>
            <a:off x="201706" y="954741"/>
            <a:ext cx="11376212" cy="5903259"/>
          </a:xfrm>
        </p:spPr>
        <p:txBody>
          <a:bodyPr>
            <a:normAutofit/>
          </a:bodyPr>
          <a:lstStyle/>
          <a:p>
            <a:r>
              <a:rPr lang="en-US" u="sng" dirty="0" smtClean="0"/>
              <a:t>Polynomial Guidance</a:t>
            </a:r>
            <a:r>
              <a:rPr lang="en-US" dirty="0" smtClean="0"/>
              <a:t>: not fully dynamically feasible, but computationally minimal, (Apollo and </a:t>
            </a:r>
            <a:r>
              <a:rPr lang="en-US" dirty="0" smtClean="0"/>
              <a:t>MSL - modified)</a:t>
            </a:r>
            <a:endParaRPr lang="en-US" dirty="0" smtClean="0"/>
          </a:p>
          <a:p>
            <a:r>
              <a:rPr lang="en-US" u="sng" dirty="0" smtClean="0"/>
              <a:t>Bilinear Tangent and Powered Explicit Guidance</a:t>
            </a:r>
            <a:r>
              <a:rPr lang="en-US" dirty="0" smtClean="0"/>
              <a:t>: solved backwards, control solution form is assumed means some loss of optimality, simple</a:t>
            </a:r>
          </a:p>
          <a:p>
            <a:r>
              <a:rPr lang="en-US" u="sng" dirty="0"/>
              <a:t>Lossless </a:t>
            </a:r>
            <a:r>
              <a:rPr lang="en-US" u="sng" dirty="0" smtClean="0"/>
              <a:t>Convexification</a:t>
            </a:r>
            <a:r>
              <a:rPr lang="en-US" dirty="0" smtClean="0"/>
              <a:t>: excellent for 3DoF problem with linear dynamics, but not all non-convexities can be </a:t>
            </a:r>
            <a:r>
              <a:rPr lang="en-US" dirty="0" err="1" smtClean="0"/>
              <a:t>losslessly</a:t>
            </a:r>
            <a:r>
              <a:rPr lang="en-US" dirty="0" smtClean="0"/>
              <a:t> </a:t>
            </a:r>
            <a:r>
              <a:rPr lang="en-US" dirty="0" err="1" smtClean="0"/>
              <a:t>convexified</a:t>
            </a:r>
            <a:r>
              <a:rPr lang="en-US" dirty="0" smtClean="0"/>
              <a:t> (G-FOLD)</a:t>
            </a:r>
            <a:endParaRPr lang="en-US" dirty="0" smtClean="0"/>
          </a:p>
          <a:p>
            <a:r>
              <a:rPr lang="en-US" u="sng" dirty="0" smtClean="0"/>
              <a:t>SQP and other NL Programs</a:t>
            </a:r>
            <a:r>
              <a:rPr lang="en-US" dirty="0" smtClean="0"/>
              <a:t>: computationally intense and no deterministic convergence criteria, highly dependent upon initial reference values</a:t>
            </a:r>
          </a:p>
          <a:p>
            <a:r>
              <a:rPr lang="en-US" u="sng" dirty="0" smtClean="0"/>
              <a:t>Successive </a:t>
            </a:r>
            <a:r>
              <a:rPr lang="en-US" u="sng" dirty="0" err="1" smtClean="0"/>
              <a:t>Convexification</a:t>
            </a:r>
            <a:r>
              <a:rPr lang="en-US" u="sng" dirty="0" smtClean="0"/>
              <a:t> (</a:t>
            </a:r>
            <a:r>
              <a:rPr lang="en-US" u="sng" dirty="0" err="1" smtClean="0"/>
              <a:t>SCvx</a:t>
            </a:r>
            <a:r>
              <a:rPr lang="en-US" u="sng" dirty="0" smtClean="0"/>
              <a:t>)</a:t>
            </a:r>
            <a:r>
              <a:rPr lang="en-US" dirty="0" smtClean="0"/>
              <a:t>: satisfies all NL dynamics and non-convex constraints, deterministic convergence, computationally feasible: demonstrated at 8Hz (UW ACL)</a:t>
            </a:r>
            <a:endParaRPr lang="en-US" dirty="0"/>
          </a:p>
        </p:txBody>
      </p:sp>
      <p:sp>
        <p:nvSpPr>
          <p:cNvPr id="4" name="Slide Number Placeholder 3"/>
          <p:cNvSpPr>
            <a:spLocks noGrp="1"/>
          </p:cNvSpPr>
          <p:nvPr>
            <p:ph type="sldNum" sz="quarter" idx="12"/>
          </p:nvPr>
        </p:nvSpPr>
        <p:spPr/>
        <p:txBody>
          <a:bodyPr/>
          <a:lstStyle/>
          <a:p>
            <a:fld id="{DAC81132-2ECA-46F3-AB29-C4144EA5B32A}" type="slidenum">
              <a:rPr lang="en-US" smtClean="0"/>
              <a:t>3</a:t>
            </a:fld>
            <a:endParaRPr lang="en-US"/>
          </a:p>
        </p:txBody>
      </p:sp>
    </p:spTree>
    <p:extLst>
      <p:ext uri="{BB962C8B-B14F-4D97-AF65-F5344CB8AC3E}">
        <p14:creationId xmlns:p14="http://schemas.microsoft.com/office/powerpoint/2010/main" val="6818886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708341" cy="977994"/>
          </a:xfrm>
        </p:spPr>
        <p:txBody>
          <a:bodyPr/>
          <a:lstStyle/>
          <a:p>
            <a:r>
              <a:rPr lang="en-US" dirty="0" smtClean="0"/>
              <a:t>This Version</a:t>
            </a:r>
            <a:endParaRPr lang="en-US" dirty="0"/>
          </a:p>
        </p:txBody>
      </p:sp>
      <p:sp>
        <p:nvSpPr>
          <p:cNvPr id="3" name="Content Placeholder 2"/>
          <p:cNvSpPr>
            <a:spLocks noGrp="1"/>
          </p:cNvSpPr>
          <p:nvPr>
            <p:ph idx="1"/>
          </p:nvPr>
        </p:nvSpPr>
        <p:spPr>
          <a:xfrm>
            <a:off x="333375" y="1142999"/>
            <a:ext cx="10592360" cy="2919973"/>
          </a:xfrm>
        </p:spPr>
        <p:txBody>
          <a:bodyPr/>
          <a:lstStyle/>
          <a:p>
            <a:r>
              <a:rPr lang="en-US" dirty="0" smtClean="0"/>
              <a:t>MRPs rather than quaternions -&gt; faster</a:t>
            </a:r>
          </a:p>
          <a:p>
            <a:r>
              <a:rPr lang="en-US" dirty="0" smtClean="0"/>
              <a:t>Re-derived constraints</a:t>
            </a:r>
          </a:p>
          <a:p>
            <a:r>
              <a:rPr lang="en-US" dirty="0" smtClean="0"/>
              <a:t>MRPs tend to behave better as an initial condition constraint</a:t>
            </a:r>
          </a:p>
          <a:p>
            <a:r>
              <a:rPr lang="en-US" dirty="0" smtClean="0"/>
              <a:t>Not full modern </a:t>
            </a:r>
            <a:r>
              <a:rPr lang="en-US" dirty="0" err="1" smtClean="0"/>
              <a:t>SCvx</a:t>
            </a:r>
            <a:r>
              <a:rPr lang="en-US" dirty="0" smtClean="0"/>
              <a:t> architecture</a:t>
            </a:r>
            <a:endParaRPr lang="en-US" dirty="0"/>
          </a:p>
        </p:txBody>
      </p:sp>
      <p:sp>
        <p:nvSpPr>
          <p:cNvPr id="4" name="Slide Number Placeholder 3"/>
          <p:cNvSpPr>
            <a:spLocks noGrp="1"/>
          </p:cNvSpPr>
          <p:nvPr>
            <p:ph type="sldNum" sz="quarter" idx="12"/>
          </p:nvPr>
        </p:nvSpPr>
        <p:spPr/>
        <p:txBody>
          <a:bodyPr/>
          <a:lstStyle/>
          <a:p>
            <a:fld id="{DAC81132-2ECA-46F3-AB29-C4144EA5B32A}" type="slidenum">
              <a:rPr lang="en-US" smtClean="0"/>
              <a:t>30</a:t>
            </a:fld>
            <a:endParaRPr lang="en-US"/>
          </a:p>
        </p:txBody>
      </p:sp>
    </p:spTree>
    <p:extLst>
      <p:ext uri="{BB962C8B-B14F-4D97-AF65-F5344CB8AC3E}">
        <p14:creationId xmlns:p14="http://schemas.microsoft.com/office/powerpoint/2010/main" val="32533755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103"/>
            <a:ext cx="10515600" cy="1325563"/>
          </a:xfrm>
        </p:spPr>
        <p:txBody>
          <a:bodyPr/>
          <a:lstStyle/>
          <a:p>
            <a:r>
              <a:rPr lang="en-US" b="1" dirty="0" smtClean="0"/>
              <a:t>Simplest Problem Description </a:t>
            </a:r>
            <a:endParaRPr lang="en-US" b="1" dirty="0"/>
          </a:p>
        </p:txBody>
      </p:sp>
      <p:pic>
        <p:nvPicPr>
          <p:cNvPr id="4" name="Picture 3"/>
          <p:cNvPicPr>
            <a:picLocks noChangeAspect="1"/>
          </p:cNvPicPr>
          <p:nvPr/>
        </p:nvPicPr>
        <p:blipFill>
          <a:blip r:embed="rId3"/>
          <a:stretch>
            <a:fillRect/>
          </a:stretch>
        </p:blipFill>
        <p:spPr>
          <a:xfrm>
            <a:off x="209736" y="3839815"/>
            <a:ext cx="6109841" cy="2856820"/>
          </a:xfrm>
          <a:prstGeom prst="rect">
            <a:avLst/>
          </a:prstGeom>
        </p:spPr>
      </p:pic>
      <p:sp>
        <p:nvSpPr>
          <p:cNvPr id="5" name="TextBox 4"/>
          <p:cNvSpPr txBox="1"/>
          <p:nvPr/>
        </p:nvSpPr>
        <p:spPr>
          <a:xfrm>
            <a:off x="30638" y="6488668"/>
            <a:ext cx="6468036" cy="369332"/>
          </a:xfrm>
          <a:prstGeom prst="rect">
            <a:avLst/>
          </a:prstGeom>
          <a:noFill/>
        </p:spPr>
        <p:txBody>
          <a:bodyPr wrap="square" rtlCol="0">
            <a:spAutoFit/>
          </a:bodyPr>
          <a:lstStyle/>
          <a:p>
            <a:r>
              <a:rPr lang="en-US" dirty="0" smtClean="0"/>
              <a:t>Image Credit: M. </a:t>
            </a:r>
            <a:r>
              <a:rPr lang="en-US" dirty="0" err="1" smtClean="0"/>
              <a:t>Szmuk</a:t>
            </a:r>
            <a:r>
              <a:rPr lang="en-US" dirty="0" smtClean="0"/>
              <a:t>, </a:t>
            </a:r>
            <a:r>
              <a:rPr lang="en-US" dirty="0" err="1" smtClean="0"/>
              <a:t>Masten</a:t>
            </a:r>
            <a:r>
              <a:rPr lang="en-US" dirty="0" smtClean="0"/>
              <a:t> Space Systems</a:t>
            </a:r>
            <a:endParaRPr lang="en-US" dirty="0"/>
          </a:p>
        </p:txBody>
      </p:sp>
      <p:pic>
        <p:nvPicPr>
          <p:cNvPr id="6" name="Picture 5"/>
          <p:cNvPicPr>
            <a:picLocks noChangeAspect="1"/>
          </p:cNvPicPr>
          <p:nvPr/>
        </p:nvPicPr>
        <p:blipFill>
          <a:blip r:embed="rId4"/>
          <a:stretch>
            <a:fillRect/>
          </a:stretch>
        </p:blipFill>
        <p:spPr>
          <a:xfrm>
            <a:off x="209736" y="888307"/>
            <a:ext cx="5007720" cy="2345809"/>
          </a:xfrm>
          <a:prstGeom prst="rect">
            <a:avLst/>
          </a:prstGeom>
          <a:ln w="3175">
            <a:solidFill>
              <a:schemeClr val="tx1"/>
            </a:solidFill>
          </a:ln>
        </p:spPr>
      </p:pic>
      <p:sp>
        <p:nvSpPr>
          <p:cNvPr id="7" name="TextBox 6"/>
          <p:cNvSpPr txBox="1"/>
          <p:nvPr/>
        </p:nvSpPr>
        <p:spPr>
          <a:xfrm>
            <a:off x="5427192" y="870758"/>
            <a:ext cx="6683585" cy="3170099"/>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t>Basic 3DoF problem in the surface fixed frame, assuming constant gravitational field, and constrained actuator</a:t>
            </a:r>
          </a:p>
          <a:p>
            <a:pPr marL="285750" indent="-285750">
              <a:buFont typeface="Arial" panose="020B0604020202020204" pitchFamily="34" charset="0"/>
              <a:buChar char="•"/>
            </a:pPr>
            <a:r>
              <a:rPr lang="en-US" sz="2000" dirty="0" smtClean="0"/>
              <a:t>Objective is to minimize fuel use</a:t>
            </a:r>
          </a:p>
          <a:p>
            <a:pPr marL="285750" indent="-285750">
              <a:buFont typeface="Arial" panose="020B0604020202020204" pitchFamily="34" charset="0"/>
              <a:buChar char="•"/>
            </a:pPr>
            <a:r>
              <a:rPr lang="en-US" sz="2000" dirty="0" smtClean="0"/>
              <a:t>Solved: Lossless Convexification + outer time-of-flight search via linear program</a:t>
            </a:r>
          </a:p>
          <a:p>
            <a:pPr marL="285750" indent="-285750">
              <a:buFont typeface="Arial" panose="020B0604020202020204" pitchFamily="34" charset="0"/>
              <a:buChar char="•"/>
            </a:pPr>
            <a:r>
              <a:rPr lang="en-US" sz="2000" dirty="0" smtClean="0"/>
              <a:t>Minimum thrust constraint is non-convex</a:t>
            </a:r>
          </a:p>
          <a:p>
            <a:pPr marL="285750" indent="-285750">
              <a:buFont typeface="Arial" panose="020B0604020202020204" pitchFamily="34" charset="0"/>
              <a:buChar char="•"/>
            </a:pPr>
            <a:r>
              <a:rPr lang="en-US" sz="2000" dirty="0" smtClean="0"/>
              <a:t>Assumes bandwidth of ACS has much higher bandwidth than translational control authority</a:t>
            </a:r>
          </a:p>
          <a:p>
            <a:pPr marL="285750" indent="-285750">
              <a:buFont typeface="Arial" panose="020B0604020202020204" pitchFamily="34" charset="0"/>
              <a:buChar char="•"/>
            </a:pPr>
            <a:r>
              <a:rPr lang="en-US" sz="2000" dirty="0" smtClean="0"/>
              <a:t>Solved exactly with Lossless Convexification, tested online and in-flight: promising for future of planetary landing</a:t>
            </a:r>
            <a:endParaRPr lang="en-US" sz="2000"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3152" y="4089586"/>
            <a:ext cx="4634753" cy="2607049"/>
          </a:xfrm>
          <a:prstGeom prst="rect">
            <a:avLst/>
          </a:prstGeom>
        </p:spPr>
      </p:pic>
      <p:sp>
        <p:nvSpPr>
          <p:cNvPr id="9" name="Slide Number Placeholder 8"/>
          <p:cNvSpPr>
            <a:spLocks noGrp="1"/>
          </p:cNvSpPr>
          <p:nvPr>
            <p:ph type="sldNum" sz="quarter" idx="12"/>
          </p:nvPr>
        </p:nvSpPr>
        <p:spPr/>
        <p:txBody>
          <a:bodyPr/>
          <a:lstStyle/>
          <a:p>
            <a:fld id="{DAC81132-2ECA-46F3-AB29-C4144EA5B32A}" type="slidenum">
              <a:rPr lang="en-US" smtClean="0"/>
              <a:t>4</a:t>
            </a:fld>
            <a:endParaRPr lang="en-US"/>
          </a:p>
        </p:txBody>
      </p:sp>
    </p:spTree>
    <p:extLst>
      <p:ext uri="{BB962C8B-B14F-4D97-AF65-F5344CB8AC3E}">
        <p14:creationId xmlns:p14="http://schemas.microsoft.com/office/powerpoint/2010/main" val="28748281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2562D-029C-4514-8EB8-28F4B9EADF14}"/>
              </a:ext>
            </a:extLst>
          </p:cNvPr>
          <p:cNvSpPr>
            <a:spLocks noGrp="1"/>
          </p:cNvSpPr>
          <p:nvPr>
            <p:ph type="title"/>
          </p:nvPr>
        </p:nvSpPr>
        <p:spPr>
          <a:xfrm>
            <a:off x="0" y="-326384"/>
            <a:ext cx="10515600" cy="1325563"/>
          </a:xfrm>
        </p:spPr>
        <p:txBody>
          <a:bodyPr/>
          <a:lstStyle/>
          <a:p>
            <a:r>
              <a:rPr lang="en-US" b="1" dirty="0"/>
              <a:t>A 6DoF Powered Descent Guidance Approach</a:t>
            </a:r>
          </a:p>
        </p:txBody>
      </p:sp>
      <p:sp>
        <p:nvSpPr>
          <p:cNvPr id="3" name="Content Placeholder 2">
            <a:extLst>
              <a:ext uri="{FF2B5EF4-FFF2-40B4-BE49-F238E27FC236}">
                <a16:creationId xmlns:a16="http://schemas.microsoft.com/office/drawing/2014/main" id="{BA216B80-0E9D-4F9F-832D-AB48DC6504DC}"/>
              </a:ext>
            </a:extLst>
          </p:cNvPr>
          <p:cNvSpPr>
            <a:spLocks noGrp="1"/>
          </p:cNvSpPr>
          <p:nvPr>
            <p:ph idx="1"/>
          </p:nvPr>
        </p:nvSpPr>
        <p:spPr>
          <a:xfrm>
            <a:off x="279379" y="879658"/>
            <a:ext cx="11633240" cy="4194784"/>
          </a:xfrm>
        </p:spPr>
        <p:txBody>
          <a:bodyPr/>
          <a:lstStyle/>
          <a:p>
            <a:r>
              <a:rPr lang="en-US" b="1" dirty="0" smtClean="0"/>
              <a:t>Research </a:t>
            </a:r>
            <a:r>
              <a:rPr lang="en-US" b="1" dirty="0"/>
              <a:t>question</a:t>
            </a:r>
            <a:r>
              <a:rPr lang="en-US" dirty="0"/>
              <a:t>: how to form a sequential optimal guidance algorithm, informed by </a:t>
            </a:r>
            <a:r>
              <a:rPr lang="en-US" dirty="0" smtClean="0"/>
              <a:t>all NL </a:t>
            </a:r>
            <a:r>
              <a:rPr lang="en-US" dirty="0"/>
              <a:t>dynamics and actuator constraints</a:t>
            </a:r>
            <a:r>
              <a:rPr lang="en-US" dirty="0" smtClean="0"/>
              <a:t>?</a:t>
            </a:r>
          </a:p>
          <a:p>
            <a:r>
              <a:rPr lang="en-US" dirty="0"/>
              <a:t>Modified implementation of </a:t>
            </a:r>
            <a:r>
              <a:rPr lang="en-US" dirty="0" err="1"/>
              <a:t>Szmuk</a:t>
            </a:r>
            <a:r>
              <a:rPr lang="en-US" dirty="0"/>
              <a:t>/</a:t>
            </a:r>
            <a:r>
              <a:rPr lang="en-US" dirty="0" err="1"/>
              <a:t>Açikmeşe</a:t>
            </a:r>
            <a:r>
              <a:rPr lang="en-US" dirty="0"/>
              <a:t> 2018 in </a:t>
            </a:r>
            <a:r>
              <a:rPr lang="en-US" dirty="0" err="1"/>
              <a:t>CVXpy</a:t>
            </a:r>
            <a:r>
              <a:rPr lang="en-US" dirty="0"/>
              <a:t> – ECOS solver</a:t>
            </a:r>
          </a:p>
          <a:p>
            <a:pPr lvl="1"/>
            <a:r>
              <a:rPr lang="en-US" dirty="0"/>
              <a:t>Sequential algorithm, factoring full nonlinear dynamics, full-state reference trajectories</a:t>
            </a:r>
          </a:p>
          <a:p>
            <a:pPr lvl="1"/>
            <a:r>
              <a:rPr lang="en-US" dirty="0"/>
              <a:t>Applied to pin-point landing for VTVL’s with </a:t>
            </a:r>
            <a:r>
              <a:rPr lang="en-US" dirty="0" err="1"/>
              <a:t>throttleable</a:t>
            </a:r>
            <a:r>
              <a:rPr lang="en-US" dirty="0"/>
              <a:t> engine, TWRs &gt; </a:t>
            </a:r>
            <a:r>
              <a:rPr lang="en-US" dirty="0" smtClean="0"/>
              <a:t>1</a:t>
            </a:r>
          </a:p>
          <a:p>
            <a:r>
              <a:rPr lang="en-US" dirty="0"/>
              <a:t>Amenable to online implementation and a powerful offline tool</a:t>
            </a:r>
          </a:p>
          <a:p>
            <a:pPr marL="0" indent="0">
              <a:buNone/>
            </a:pPr>
            <a:endParaRPr lang="en-US" dirty="0"/>
          </a:p>
          <a:p>
            <a:endParaRPr lang="en-US" dirty="0"/>
          </a:p>
        </p:txBody>
      </p:sp>
      <p:pic>
        <p:nvPicPr>
          <p:cNvPr id="6" name="Picture 5">
            <a:extLst>
              <a:ext uri="{FF2B5EF4-FFF2-40B4-BE49-F238E27FC236}">
                <a16:creationId xmlns:a16="http://schemas.microsoft.com/office/drawing/2014/main" id="{3B4E4D66-B5D2-4BF4-8F0B-4D4C594B5771}"/>
              </a:ext>
            </a:extLst>
          </p:cNvPr>
          <p:cNvPicPr>
            <a:picLocks noChangeAspect="1"/>
          </p:cNvPicPr>
          <p:nvPr/>
        </p:nvPicPr>
        <p:blipFill>
          <a:blip r:embed="rId3"/>
          <a:stretch>
            <a:fillRect/>
          </a:stretch>
        </p:blipFill>
        <p:spPr>
          <a:xfrm>
            <a:off x="525795" y="4215892"/>
            <a:ext cx="5664333" cy="1717099"/>
          </a:xfrm>
          <a:prstGeom prst="rect">
            <a:avLst/>
          </a:prstGeom>
        </p:spPr>
      </p:pic>
      <p:pic>
        <p:nvPicPr>
          <p:cNvPr id="5" name="Picture 4" descr="https://i.stack.imgur.com/nrPia.jpg">
            <a:extLst>
              <a:ext uri="{FF2B5EF4-FFF2-40B4-BE49-F238E27FC236}">
                <a16:creationId xmlns:a16="http://schemas.microsoft.com/office/drawing/2014/main" id="{14601237-9341-4330-812E-D4A904BBF6B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795358" y="3774043"/>
            <a:ext cx="4829573" cy="274957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8980229" y="6523614"/>
            <a:ext cx="6468036" cy="369332"/>
          </a:xfrm>
          <a:prstGeom prst="rect">
            <a:avLst/>
          </a:prstGeom>
          <a:noFill/>
        </p:spPr>
        <p:txBody>
          <a:bodyPr wrap="square" rtlCol="0">
            <a:spAutoFit/>
          </a:bodyPr>
          <a:lstStyle/>
          <a:p>
            <a:r>
              <a:rPr lang="en-US" dirty="0" smtClean="0"/>
              <a:t>Image Credit: </a:t>
            </a:r>
            <a:r>
              <a:rPr lang="en-US" dirty="0" err="1" smtClean="0"/>
              <a:t>SpaceX</a:t>
            </a:r>
            <a:endParaRPr lang="en-US" dirty="0"/>
          </a:p>
        </p:txBody>
      </p:sp>
      <p:sp>
        <p:nvSpPr>
          <p:cNvPr id="4" name="Slide Number Placeholder 3"/>
          <p:cNvSpPr>
            <a:spLocks noGrp="1"/>
          </p:cNvSpPr>
          <p:nvPr>
            <p:ph type="sldNum" sz="quarter" idx="12"/>
          </p:nvPr>
        </p:nvSpPr>
        <p:spPr/>
        <p:txBody>
          <a:bodyPr/>
          <a:lstStyle/>
          <a:p>
            <a:fld id="{DAC81132-2ECA-46F3-AB29-C4144EA5B32A}" type="slidenum">
              <a:rPr lang="en-US" smtClean="0"/>
              <a:t>5</a:t>
            </a:fld>
            <a:endParaRPr lang="en-US"/>
          </a:p>
        </p:txBody>
      </p:sp>
    </p:spTree>
    <p:extLst>
      <p:ext uri="{BB962C8B-B14F-4D97-AF65-F5344CB8AC3E}">
        <p14:creationId xmlns:p14="http://schemas.microsoft.com/office/powerpoint/2010/main" val="278222839"/>
      </p:ext>
    </p:extLst>
  </p:cSld>
  <p:clrMapOvr>
    <a:masterClrMapping/>
  </p:clrMapOvr>
  <mc:AlternateContent xmlns:mc="http://schemas.openxmlformats.org/markup-compatibility/2006" xmlns:p14="http://schemas.microsoft.com/office/powerpoint/2010/main">
    <mc:Choice Requires="p14">
      <p:transition spd="slow" p14:dur="2000" advTm="20772"/>
    </mc:Choice>
    <mc:Fallback xmlns="">
      <p:transition spd="slow" advTm="20772"/>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022" y="0"/>
            <a:ext cx="12142695" cy="651243"/>
          </a:xfrm>
        </p:spPr>
        <p:txBody>
          <a:bodyPr>
            <a:noAutofit/>
          </a:bodyPr>
          <a:lstStyle/>
          <a:p>
            <a:r>
              <a:rPr lang="en-US" sz="4000" b="1" dirty="0"/>
              <a:t>6DoF Continuous Free-Final-Time Problem Description</a:t>
            </a:r>
          </a:p>
        </p:txBody>
      </p:sp>
      <p:sp>
        <p:nvSpPr>
          <p:cNvPr id="5" name="TextBox 4"/>
          <p:cNvSpPr txBox="1"/>
          <p:nvPr/>
        </p:nvSpPr>
        <p:spPr>
          <a:xfrm>
            <a:off x="276226" y="1156013"/>
            <a:ext cx="5414682" cy="4708981"/>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t>Objective: minimize the final time of the burn sequence</a:t>
            </a:r>
          </a:p>
          <a:p>
            <a:pPr marL="285750" indent="-285750">
              <a:buFont typeface="Arial" panose="020B0604020202020204" pitchFamily="34" charset="0"/>
              <a:buChar char="•"/>
            </a:pPr>
            <a:r>
              <a:rPr lang="en-US" sz="2800" dirty="0" smtClean="0"/>
              <a:t>With hard initial and terminal condition constraints</a:t>
            </a:r>
          </a:p>
          <a:p>
            <a:pPr marL="285750" indent="-285750">
              <a:buFont typeface="Arial" panose="020B0604020202020204" pitchFamily="34" charset="0"/>
              <a:buChar char="•"/>
            </a:pPr>
            <a:r>
              <a:rPr lang="en-US" sz="2800" dirty="0" smtClean="0"/>
              <a:t>Follow the 6DoF nonlinear dynamics closely</a:t>
            </a:r>
          </a:p>
          <a:p>
            <a:pPr marL="285750" indent="-285750">
              <a:buFont typeface="Arial" panose="020B0604020202020204" pitchFamily="34" charset="0"/>
              <a:buChar char="•"/>
            </a:pPr>
            <a:r>
              <a:rPr lang="en-US" sz="2800" dirty="0" smtClean="0"/>
              <a:t>Subject to state and control constraints</a:t>
            </a:r>
          </a:p>
          <a:p>
            <a:pPr marL="285750" indent="-285750">
              <a:buFont typeface="Arial" panose="020B0604020202020204" pitchFamily="34" charset="0"/>
              <a:buChar char="•"/>
            </a:pPr>
            <a:endParaRPr lang="en-US" sz="2800" dirty="0" smtClean="0"/>
          </a:p>
          <a:p>
            <a:r>
              <a:rPr lang="en-US" sz="2000" dirty="0" smtClean="0"/>
              <a:t>Using constrained MRP allows for quicker solve times than quaternions, fewer variables</a:t>
            </a:r>
            <a:endParaRPr lang="en-US" sz="2000" dirty="0"/>
          </a:p>
        </p:txBody>
      </p:sp>
      <p:pic>
        <p:nvPicPr>
          <p:cNvPr id="8" name="Picture 7"/>
          <p:cNvPicPr>
            <a:picLocks noChangeAspect="1"/>
          </p:cNvPicPr>
          <p:nvPr/>
        </p:nvPicPr>
        <p:blipFill>
          <a:blip r:embed="rId3"/>
          <a:stretch>
            <a:fillRect/>
          </a:stretch>
        </p:blipFill>
        <p:spPr>
          <a:xfrm>
            <a:off x="5957328" y="806823"/>
            <a:ext cx="5938040" cy="5674660"/>
          </a:xfrm>
          <a:prstGeom prst="rect">
            <a:avLst/>
          </a:prstGeom>
          <a:ln>
            <a:solidFill>
              <a:schemeClr val="tx1"/>
            </a:solidFill>
          </a:ln>
        </p:spPr>
      </p:pic>
      <p:sp>
        <p:nvSpPr>
          <p:cNvPr id="9" name="Slide Number Placeholder 8"/>
          <p:cNvSpPr>
            <a:spLocks noGrp="1"/>
          </p:cNvSpPr>
          <p:nvPr>
            <p:ph type="sldNum" sz="quarter" idx="12"/>
          </p:nvPr>
        </p:nvSpPr>
        <p:spPr/>
        <p:txBody>
          <a:bodyPr/>
          <a:lstStyle/>
          <a:p>
            <a:fld id="{DAC81132-2ECA-46F3-AB29-C4144EA5B32A}" type="slidenum">
              <a:rPr lang="en-US" smtClean="0"/>
              <a:t>6</a:t>
            </a:fld>
            <a:endParaRPr lang="en-US"/>
          </a:p>
        </p:txBody>
      </p:sp>
    </p:spTree>
    <p:extLst>
      <p:ext uri="{BB962C8B-B14F-4D97-AF65-F5344CB8AC3E}">
        <p14:creationId xmlns:p14="http://schemas.microsoft.com/office/powerpoint/2010/main" val="3740330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6887"/>
            <a:ext cx="10515600" cy="1325563"/>
          </a:xfrm>
        </p:spPr>
        <p:txBody>
          <a:bodyPr/>
          <a:lstStyle/>
          <a:p>
            <a:r>
              <a:rPr lang="en-US" b="1" dirty="0" smtClean="0"/>
              <a:t>State and Control Inequality Constraints</a:t>
            </a:r>
            <a:endParaRPr lang="en-US" b="1" dirty="0"/>
          </a:p>
        </p:txBody>
      </p:sp>
      <p:pic>
        <p:nvPicPr>
          <p:cNvPr id="4" name="Content Placeholder 3"/>
          <p:cNvPicPr>
            <a:picLocks noGrp="1" noChangeAspect="1"/>
          </p:cNvPicPr>
          <p:nvPr>
            <p:ph idx="1"/>
          </p:nvPr>
        </p:nvPicPr>
        <p:blipFill rotWithShape="1">
          <a:blip r:embed="rId3"/>
          <a:srcRect r="5920"/>
          <a:stretch/>
        </p:blipFill>
        <p:spPr>
          <a:xfrm>
            <a:off x="6140823" y="2097739"/>
            <a:ext cx="5763164" cy="3080565"/>
          </a:xfrm>
          <a:prstGeom prst="rect">
            <a:avLst/>
          </a:prstGeom>
          <a:ln>
            <a:solidFill>
              <a:schemeClr val="tx1"/>
            </a:solidFill>
          </a:ln>
        </p:spPr>
      </p:pic>
      <p:sp>
        <p:nvSpPr>
          <p:cNvPr id="5" name="TextBox 4"/>
          <p:cNvSpPr txBox="1"/>
          <p:nvPr/>
        </p:nvSpPr>
        <p:spPr>
          <a:xfrm>
            <a:off x="152400" y="905437"/>
            <a:ext cx="5836023" cy="5262979"/>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t>Never run out of fuel</a:t>
            </a:r>
          </a:p>
          <a:p>
            <a:pPr marL="285750" indent="-285750">
              <a:buFont typeface="Arial" panose="020B0604020202020204" pitchFamily="34" charset="0"/>
              <a:buChar char="•"/>
            </a:pPr>
            <a:r>
              <a:rPr lang="en-US" sz="2800" dirty="0" smtClean="0"/>
              <a:t>Always be within glideslope of the terminal point (ensures no ground collisions as well)</a:t>
            </a:r>
          </a:p>
          <a:p>
            <a:pPr marL="285750" indent="-285750">
              <a:buFont typeface="Arial" panose="020B0604020202020204" pitchFamily="34" charset="0"/>
              <a:buChar char="•"/>
            </a:pPr>
            <a:r>
              <a:rPr lang="en-US" sz="2800" dirty="0" smtClean="0"/>
              <a:t>Constrain your total alignment with normal of surface plane</a:t>
            </a:r>
          </a:p>
          <a:p>
            <a:pPr marL="285750" indent="-285750">
              <a:buFont typeface="Arial" panose="020B0604020202020204" pitchFamily="34" charset="0"/>
              <a:buChar char="•"/>
            </a:pPr>
            <a:r>
              <a:rPr lang="en-US" sz="2800" dirty="0" smtClean="0"/>
              <a:t>Don’t spin unreasonably</a:t>
            </a:r>
          </a:p>
          <a:p>
            <a:pPr marL="285750" indent="-285750">
              <a:buFont typeface="Arial" panose="020B0604020202020204" pitchFamily="34" charset="0"/>
              <a:buChar char="•"/>
            </a:pPr>
            <a:r>
              <a:rPr lang="en-US" sz="2800" dirty="0" smtClean="0"/>
              <a:t>Rocket engines only work well within a dynamic range [min, max]</a:t>
            </a:r>
          </a:p>
          <a:p>
            <a:pPr marL="742950" lvl="1" indent="-285750">
              <a:buFont typeface="Arial" panose="020B0604020202020204" pitchFamily="34" charset="0"/>
              <a:buChar char="•"/>
            </a:pPr>
            <a:r>
              <a:rPr lang="en-US" sz="2800" dirty="0" smtClean="0"/>
              <a:t>Non-convex region</a:t>
            </a:r>
          </a:p>
          <a:p>
            <a:pPr marL="285750" indent="-285750">
              <a:buFont typeface="Arial" panose="020B0604020202020204" pitchFamily="34" charset="0"/>
              <a:buChar char="•"/>
            </a:pPr>
            <a:r>
              <a:rPr lang="en-US" sz="2800" dirty="0" smtClean="0"/>
              <a:t>Restrict the deflection range of the thrust vector control gimbal</a:t>
            </a:r>
            <a:endParaRPr lang="en-US" sz="2800" dirty="0"/>
          </a:p>
        </p:txBody>
      </p:sp>
      <p:sp>
        <p:nvSpPr>
          <p:cNvPr id="6" name="Slide Number Placeholder 5"/>
          <p:cNvSpPr>
            <a:spLocks noGrp="1"/>
          </p:cNvSpPr>
          <p:nvPr>
            <p:ph type="sldNum" sz="quarter" idx="12"/>
          </p:nvPr>
        </p:nvSpPr>
        <p:spPr/>
        <p:txBody>
          <a:bodyPr/>
          <a:lstStyle/>
          <a:p>
            <a:fld id="{DAC81132-2ECA-46F3-AB29-C4144EA5B32A}" type="slidenum">
              <a:rPr lang="en-US" smtClean="0"/>
              <a:t>7</a:t>
            </a:fld>
            <a:endParaRPr lang="en-US"/>
          </a:p>
        </p:txBody>
      </p:sp>
    </p:spTree>
    <p:extLst>
      <p:ext uri="{BB962C8B-B14F-4D97-AF65-F5344CB8AC3E}">
        <p14:creationId xmlns:p14="http://schemas.microsoft.com/office/powerpoint/2010/main" val="14050659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379" y="56247"/>
            <a:ext cx="12353925" cy="1094052"/>
          </a:xfrm>
        </p:spPr>
        <p:txBody>
          <a:bodyPr>
            <a:normAutofit/>
          </a:bodyPr>
          <a:lstStyle/>
          <a:p>
            <a:r>
              <a:rPr lang="en-US" sz="3600" b="1" dirty="0" err="1" smtClean="0"/>
              <a:t>SCvx</a:t>
            </a:r>
            <a:r>
              <a:rPr lang="en-US" sz="3600" b="1" dirty="0" smtClean="0"/>
              <a:t>: </a:t>
            </a:r>
            <a:r>
              <a:rPr lang="en-US" sz="3600" b="1" dirty="0"/>
              <a:t>A </a:t>
            </a:r>
            <a:r>
              <a:rPr lang="en-US" sz="3600" b="1" dirty="0" err="1"/>
              <a:t>Superlinearly</a:t>
            </a:r>
            <a:r>
              <a:rPr lang="en-US" sz="3600" b="1" dirty="0"/>
              <a:t> Convergent Algorithm for Non-convex Optimal Control Problems</a:t>
            </a:r>
          </a:p>
        </p:txBody>
      </p:sp>
      <p:sp>
        <p:nvSpPr>
          <p:cNvPr id="3" name="Content Placeholder 2"/>
          <p:cNvSpPr>
            <a:spLocks noGrp="1"/>
          </p:cNvSpPr>
          <p:nvPr>
            <p:ph idx="1"/>
          </p:nvPr>
        </p:nvSpPr>
        <p:spPr>
          <a:xfrm>
            <a:off x="239379" y="1425388"/>
            <a:ext cx="7434943" cy="4351338"/>
          </a:xfrm>
        </p:spPr>
        <p:txBody>
          <a:bodyPr/>
          <a:lstStyle/>
          <a:p>
            <a:r>
              <a:rPr lang="en-US" sz="2400" dirty="0" err="1" smtClean="0"/>
              <a:t>SCvx</a:t>
            </a:r>
            <a:r>
              <a:rPr lang="en-US" sz="2400" dirty="0" smtClean="0"/>
              <a:t> iteratively solves convex sub-problems </a:t>
            </a:r>
            <a:r>
              <a:rPr lang="en-US" sz="2400" dirty="0"/>
              <a:t>obtained by linearizing non-convexities in </a:t>
            </a:r>
            <a:r>
              <a:rPr lang="en-US" sz="2400" dirty="0" smtClean="0"/>
              <a:t>dynamics and </a:t>
            </a:r>
            <a:r>
              <a:rPr lang="en-US" sz="2400" dirty="0"/>
              <a:t>constraints around the previous iteration </a:t>
            </a:r>
            <a:r>
              <a:rPr lang="en-US" sz="2400" dirty="0" smtClean="0"/>
              <a:t>solution</a:t>
            </a:r>
          </a:p>
          <a:p>
            <a:r>
              <a:rPr lang="en-US" sz="2400" dirty="0"/>
              <a:t> </a:t>
            </a:r>
            <a:r>
              <a:rPr lang="en-US" sz="2400" dirty="0" smtClean="0"/>
              <a:t>It’s an ‘SCP’ type algorithm that uses virtual control, buffer zones, and trust regions</a:t>
            </a:r>
          </a:p>
          <a:p>
            <a:endParaRPr lang="en-US" dirty="0" smtClean="0"/>
          </a:p>
          <a:p>
            <a:pPr marL="0" indent="0">
              <a:buNone/>
            </a:pPr>
            <a:endParaRPr lang="en-US" dirty="0"/>
          </a:p>
        </p:txBody>
      </p:sp>
      <p:pic>
        <p:nvPicPr>
          <p:cNvPr id="5" name="Picture 4">
            <a:extLst>
              <a:ext uri="{FF2B5EF4-FFF2-40B4-BE49-F238E27FC236}">
                <a16:creationId xmlns:a16="http://schemas.microsoft.com/office/drawing/2014/main" id="{3B4E4D66-B5D2-4BF4-8F0B-4D4C594B5771}"/>
              </a:ext>
            </a:extLst>
          </p:cNvPr>
          <p:cNvPicPr>
            <a:picLocks noChangeAspect="1"/>
          </p:cNvPicPr>
          <p:nvPr/>
        </p:nvPicPr>
        <p:blipFill>
          <a:blip r:embed="rId2"/>
          <a:stretch>
            <a:fillRect/>
          </a:stretch>
        </p:blipFill>
        <p:spPr>
          <a:xfrm>
            <a:off x="587503" y="3438495"/>
            <a:ext cx="5664333" cy="1717099"/>
          </a:xfrm>
          <a:prstGeom prst="rect">
            <a:avLst/>
          </a:prstGeom>
        </p:spPr>
      </p:pic>
      <p:sp>
        <p:nvSpPr>
          <p:cNvPr id="6" name="TextBox 5"/>
          <p:cNvSpPr txBox="1"/>
          <p:nvPr/>
        </p:nvSpPr>
        <p:spPr>
          <a:xfrm>
            <a:off x="904875" y="5405484"/>
            <a:ext cx="5191125" cy="646331"/>
          </a:xfrm>
          <a:prstGeom prst="rect">
            <a:avLst/>
          </a:prstGeom>
          <a:noFill/>
        </p:spPr>
        <p:txBody>
          <a:bodyPr wrap="square" rtlCol="0">
            <a:spAutoFit/>
          </a:bodyPr>
          <a:lstStyle/>
          <a:p>
            <a:r>
              <a:rPr lang="en-US" dirty="0" smtClean="0"/>
              <a:t>Simplified block diagram used in my implementation. For full </a:t>
            </a:r>
            <a:r>
              <a:rPr lang="en-US" dirty="0" err="1" smtClean="0"/>
              <a:t>SCvx</a:t>
            </a:r>
            <a:r>
              <a:rPr lang="en-US" dirty="0" smtClean="0"/>
              <a:t> algorithm see {Y. Mao et al., 2019}</a:t>
            </a:r>
            <a:endParaRPr lang="en-US" dirty="0"/>
          </a:p>
        </p:txBody>
      </p:sp>
      <p:pic>
        <p:nvPicPr>
          <p:cNvPr id="7" name="Picture 6"/>
          <p:cNvPicPr>
            <a:picLocks noChangeAspect="1"/>
          </p:cNvPicPr>
          <p:nvPr/>
        </p:nvPicPr>
        <p:blipFill>
          <a:blip r:embed="rId3"/>
          <a:stretch>
            <a:fillRect/>
          </a:stretch>
        </p:blipFill>
        <p:spPr>
          <a:xfrm>
            <a:off x="7640765" y="1957233"/>
            <a:ext cx="4551235" cy="2962524"/>
          </a:xfrm>
          <a:prstGeom prst="rect">
            <a:avLst/>
          </a:prstGeom>
        </p:spPr>
      </p:pic>
      <p:sp>
        <p:nvSpPr>
          <p:cNvPr id="8" name="TextBox 7"/>
          <p:cNvSpPr txBox="1"/>
          <p:nvPr/>
        </p:nvSpPr>
        <p:spPr>
          <a:xfrm>
            <a:off x="8653097" y="4963802"/>
            <a:ext cx="3256781" cy="646331"/>
          </a:xfrm>
          <a:prstGeom prst="rect">
            <a:avLst/>
          </a:prstGeom>
          <a:noFill/>
        </p:spPr>
        <p:txBody>
          <a:bodyPr wrap="square" rtlCol="0">
            <a:spAutoFit/>
          </a:bodyPr>
          <a:lstStyle/>
          <a:p>
            <a:r>
              <a:rPr lang="en-US" dirty="0" smtClean="0"/>
              <a:t>Credit: Y. Mao et al., 2019</a:t>
            </a:r>
          </a:p>
          <a:p>
            <a:r>
              <a:rPr lang="en-US" dirty="0" smtClean="0"/>
              <a:t>Not indicative of solution time</a:t>
            </a:r>
            <a:endParaRPr lang="en-US" dirty="0"/>
          </a:p>
        </p:txBody>
      </p:sp>
      <p:sp>
        <p:nvSpPr>
          <p:cNvPr id="9" name="Slide Number Placeholder 8"/>
          <p:cNvSpPr>
            <a:spLocks noGrp="1"/>
          </p:cNvSpPr>
          <p:nvPr>
            <p:ph type="sldNum" sz="quarter" idx="12"/>
          </p:nvPr>
        </p:nvSpPr>
        <p:spPr/>
        <p:txBody>
          <a:bodyPr/>
          <a:lstStyle/>
          <a:p>
            <a:fld id="{DAC81132-2ECA-46F3-AB29-C4144EA5B32A}" type="slidenum">
              <a:rPr lang="en-US" smtClean="0"/>
              <a:t>8</a:t>
            </a:fld>
            <a:endParaRPr lang="en-US"/>
          </a:p>
        </p:txBody>
      </p:sp>
    </p:spTree>
    <p:extLst>
      <p:ext uri="{BB962C8B-B14F-4D97-AF65-F5344CB8AC3E}">
        <p14:creationId xmlns:p14="http://schemas.microsoft.com/office/powerpoint/2010/main" val="28042636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 y="18561"/>
            <a:ext cx="12371294" cy="854415"/>
          </a:xfrm>
        </p:spPr>
        <p:txBody>
          <a:bodyPr/>
          <a:lstStyle/>
          <a:p>
            <a:r>
              <a:rPr lang="en-US" b="1" dirty="0" smtClean="0"/>
              <a:t>Discretization and Convexification – First Order Hold</a:t>
            </a:r>
            <a:endParaRPr lang="en-US" b="1" dirty="0"/>
          </a:p>
        </p:txBody>
      </p:sp>
      <p:pic>
        <p:nvPicPr>
          <p:cNvPr id="8" name="Picture 7"/>
          <p:cNvPicPr>
            <a:picLocks noChangeAspect="1"/>
          </p:cNvPicPr>
          <p:nvPr/>
        </p:nvPicPr>
        <p:blipFill>
          <a:blip r:embed="rId2"/>
          <a:stretch>
            <a:fillRect/>
          </a:stretch>
        </p:blipFill>
        <p:spPr>
          <a:xfrm>
            <a:off x="4464424" y="7457908"/>
            <a:ext cx="4460844" cy="957016"/>
          </a:xfrm>
          <a:prstGeom prst="rect">
            <a:avLst/>
          </a:prstGeom>
          <a:ln>
            <a:solidFill>
              <a:schemeClr val="tx1"/>
            </a:solidFill>
          </a:ln>
        </p:spPr>
      </p:pic>
      <p:pic>
        <p:nvPicPr>
          <p:cNvPr id="9" name="Picture 8"/>
          <p:cNvPicPr>
            <a:picLocks noChangeAspect="1"/>
          </p:cNvPicPr>
          <p:nvPr/>
        </p:nvPicPr>
        <p:blipFill>
          <a:blip r:embed="rId3"/>
          <a:stretch>
            <a:fillRect/>
          </a:stretch>
        </p:blipFill>
        <p:spPr>
          <a:xfrm>
            <a:off x="940699" y="1619482"/>
            <a:ext cx="4083722" cy="758586"/>
          </a:xfrm>
          <a:prstGeom prst="rect">
            <a:avLst/>
          </a:prstGeom>
          <a:ln>
            <a:solidFill>
              <a:schemeClr val="tx1"/>
            </a:solidFill>
          </a:ln>
        </p:spPr>
      </p:pic>
      <p:pic>
        <p:nvPicPr>
          <p:cNvPr id="10" name="Picture 9"/>
          <p:cNvPicPr>
            <a:picLocks noChangeAspect="1"/>
          </p:cNvPicPr>
          <p:nvPr/>
        </p:nvPicPr>
        <p:blipFill>
          <a:blip r:embed="rId4"/>
          <a:stretch>
            <a:fillRect/>
          </a:stretch>
        </p:blipFill>
        <p:spPr>
          <a:xfrm>
            <a:off x="859316" y="2472499"/>
            <a:ext cx="4246488" cy="667987"/>
          </a:xfrm>
          <a:prstGeom prst="rect">
            <a:avLst/>
          </a:prstGeom>
          <a:ln>
            <a:solidFill>
              <a:schemeClr val="tx1"/>
            </a:solidFill>
          </a:ln>
        </p:spPr>
      </p:pic>
      <mc:AlternateContent xmlns:mc="http://schemas.openxmlformats.org/markup-compatibility/2006" xmlns:a14="http://schemas.microsoft.com/office/drawing/2010/main">
        <mc:Choice Requires="a14">
          <p:sp>
            <p:nvSpPr>
              <p:cNvPr id="11" name="TextBox 10"/>
              <p:cNvSpPr txBox="1"/>
              <p:nvPr/>
            </p:nvSpPr>
            <p:spPr>
              <a:xfrm>
                <a:off x="261257" y="853120"/>
                <a:ext cx="6266331" cy="646331"/>
              </a:xfrm>
              <a:prstGeom prst="rect">
                <a:avLst/>
              </a:prstGeom>
              <a:noFill/>
            </p:spPr>
            <p:txBody>
              <a:bodyPr wrap="none" rtlCol="0">
                <a:spAutoFit/>
              </a:bodyPr>
              <a:lstStyle/>
              <a:p>
                <a:r>
                  <a:rPr lang="en-US" dirty="0" smtClean="0"/>
                  <a:t>First, to formulate as free-final-time, we use a dilation coefficient</a:t>
                </a:r>
              </a:p>
              <a:p>
                <a:r>
                  <a:rPr lang="en-US" dirty="0" smtClean="0"/>
                  <a:t>For </a:t>
                </a:r>
                <a14:m>
                  <m:oMath xmlns:m="http://schemas.openxmlformats.org/officeDocument/2006/math">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𝜏</m:t>
                    </m:r>
                    <m:r>
                      <a:rPr lang="en-US" b="0" i="1" smtClean="0">
                        <a:latin typeface="Cambria Math" panose="02040503050406030204" pitchFamily="18" charset="0"/>
                        <a:ea typeface="Cambria Math" panose="02040503050406030204" pitchFamily="18" charset="0"/>
                      </a:rPr>
                      <m:t>∈[0, 1]</m:t>
                    </m:r>
                  </m:oMath>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261257" y="853120"/>
                <a:ext cx="6266331" cy="646331"/>
              </a:xfrm>
              <a:prstGeom prst="rect">
                <a:avLst/>
              </a:prstGeom>
              <a:blipFill>
                <a:blip r:embed="rId5"/>
                <a:stretch>
                  <a:fillRect l="-875" t="-5660" r="-97" b="-14151"/>
                </a:stretch>
              </a:blipFill>
            </p:spPr>
            <p:txBody>
              <a:bodyPr/>
              <a:lstStyle/>
              <a:p>
                <a:r>
                  <a:rPr lang="en-US">
                    <a:noFill/>
                  </a:rPr>
                  <a:t> </a:t>
                </a:r>
              </a:p>
            </p:txBody>
          </p:sp>
        </mc:Fallback>
      </mc:AlternateContent>
      <p:sp>
        <p:nvSpPr>
          <p:cNvPr id="12" name="TextBox 11"/>
          <p:cNvSpPr txBox="1"/>
          <p:nvPr/>
        </p:nvSpPr>
        <p:spPr>
          <a:xfrm>
            <a:off x="2355625" y="3144430"/>
            <a:ext cx="1253869" cy="369332"/>
          </a:xfrm>
          <a:prstGeom prst="rect">
            <a:avLst/>
          </a:prstGeom>
          <a:noFill/>
        </p:spPr>
        <p:txBody>
          <a:bodyPr wrap="none" rtlCol="0">
            <a:spAutoFit/>
          </a:bodyPr>
          <a:lstStyle/>
          <a:p>
            <a:r>
              <a:rPr lang="en-US" dirty="0" smtClean="0"/>
              <a:t>Linearizing:</a:t>
            </a:r>
            <a:endParaRPr lang="en-US" dirty="0"/>
          </a:p>
        </p:txBody>
      </p:sp>
      <p:pic>
        <p:nvPicPr>
          <p:cNvPr id="13" name="Picture 12"/>
          <p:cNvPicPr>
            <a:picLocks noChangeAspect="1"/>
          </p:cNvPicPr>
          <p:nvPr/>
        </p:nvPicPr>
        <p:blipFill>
          <a:blip r:embed="rId6"/>
          <a:stretch>
            <a:fillRect/>
          </a:stretch>
        </p:blipFill>
        <p:spPr>
          <a:xfrm>
            <a:off x="1596468" y="3523478"/>
            <a:ext cx="2614280" cy="2424643"/>
          </a:xfrm>
          <a:prstGeom prst="rect">
            <a:avLst/>
          </a:prstGeom>
          <a:ln>
            <a:solidFill>
              <a:schemeClr val="tx1"/>
            </a:solidFill>
          </a:ln>
        </p:spPr>
      </p:pic>
      <p:pic>
        <p:nvPicPr>
          <p:cNvPr id="16" name="Picture 15"/>
          <p:cNvPicPr>
            <a:picLocks noChangeAspect="1"/>
          </p:cNvPicPr>
          <p:nvPr/>
        </p:nvPicPr>
        <p:blipFill>
          <a:blip r:embed="rId7"/>
          <a:stretch>
            <a:fillRect/>
          </a:stretch>
        </p:blipFill>
        <p:spPr>
          <a:xfrm>
            <a:off x="847442" y="6185760"/>
            <a:ext cx="4112331" cy="410663"/>
          </a:xfrm>
          <a:prstGeom prst="rect">
            <a:avLst/>
          </a:prstGeom>
          <a:ln>
            <a:solidFill>
              <a:schemeClr val="tx1"/>
            </a:solidFill>
          </a:ln>
        </p:spPr>
      </p:pic>
      <p:pic>
        <p:nvPicPr>
          <p:cNvPr id="21" name="Picture 20"/>
          <p:cNvPicPr>
            <a:picLocks noChangeAspect="1"/>
          </p:cNvPicPr>
          <p:nvPr/>
        </p:nvPicPr>
        <p:blipFill>
          <a:blip r:embed="rId8"/>
          <a:stretch>
            <a:fillRect/>
          </a:stretch>
        </p:blipFill>
        <p:spPr>
          <a:xfrm>
            <a:off x="7643583" y="2378068"/>
            <a:ext cx="3455673" cy="3363871"/>
          </a:xfrm>
          <a:prstGeom prst="rect">
            <a:avLst/>
          </a:prstGeom>
          <a:ln>
            <a:solidFill>
              <a:schemeClr val="tx1"/>
            </a:solidFill>
          </a:ln>
        </p:spPr>
      </p:pic>
      <p:pic>
        <p:nvPicPr>
          <p:cNvPr id="22" name="Picture 21"/>
          <p:cNvPicPr>
            <a:picLocks noChangeAspect="1"/>
          </p:cNvPicPr>
          <p:nvPr/>
        </p:nvPicPr>
        <p:blipFill>
          <a:blip r:embed="rId9"/>
          <a:stretch>
            <a:fillRect/>
          </a:stretch>
        </p:blipFill>
        <p:spPr>
          <a:xfrm>
            <a:off x="7031745" y="6023459"/>
            <a:ext cx="4679347" cy="619781"/>
          </a:xfrm>
          <a:prstGeom prst="rect">
            <a:avLst/>
          </a:prstGeom>
          <a:ln>
            <a:solidFill>
              <a:schemeClr val="tx1"/>
            </a:solidFill>
          </a:ln>
        </p:spPr>
      </p:pic>
      <p:pic>
        <p:nvPicPr>
          <p:cNvPr id="23" name="Picture 22"/>
          <p:cNvPicPr>
            <a:picLocks noChangeAspect="1"/>
          </p:cNvPicPr>
          <p:nvPr/>
        </p:nvPicPr>
        <p:blipFill>
          <a:blip r:embed="rId10"/>
          <a:stretch>
            <a:fillRect/>
          </a:stretch>
        </p:blipFill>
        <p:spPr>
          <a:xfrm>
            <a:off x="7961720" y="1665735"/>
            <a:ext cx="2819400" cy="523875"/>
          </a:xfrm>
          <a:prstGeom prst="rect">
            <a:avLst/>
          </a:prstGeom>
          <a:ln>
            <a:solidFill>
              <a:schemeClr val="tx1"/>
            </a:solidFill>
          </a:ln>
        </p:spPr>
      </p:pic>
      <p:sp>
        <p:nvSpPr>
          <p:cNvPr id="24" name="TextBox 23"/>
          <p:cNvSpPr txBox="1"/>
          <p:nvPr/>
        </p:nvSpPr>
        <p:spPr>
          <a:xfrm>
            <a:off x="7278962" y="946190"/>
            <a:ext cx="4184911" cy="646331"/>
          </a:xfrm>
          <a:prstGeom prst="rect">
            <a:avLst/>
          </a:prstGeom>
          <a:noFill/>
        </p:spPr>
        <p:txBody>
          <a:bodyPr wrap="square" rtlCol="0">
            <a:spAutoFit/>
          </a:bodyPr>
          <a:lstStyle/>
          <a:p>
            <a:r>
              <a:rPr lang="en-US" dirty="0" smtClean="0"/>
              <a:t>Discretize, form control problem as a FOH solution of form:</a:t>
            </a:r>
            <a:endParaRPr lang="en-US" dirty="0"/>
          </a:p>
        </p:txBody>
      </p:sp>
      <p:cxnSp>
        <p:nvCxnSpPr>
          <p:cNvPr id="26" name="Straight Arrow Connector 25"/>
          <p:cNvCxnSpPr/>
          <p:nvPr/>
        </p:nvCxnSpPr>
        <p:spPr>
          <a:xfrm flipV="1">
            <a:off x="5326743" y="3541594"/>
            <a:ext cx="1200845" cy="103681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Slide Number Placeholder 27"/>
          <p:cNvSpPr>
            <a:spLocks noGrp="1"/>
          </p:cNvSpPr>
          <p:nvPr>
            <p:ph type="sldNum" sz="quarter" idx="12"/>
          </p:nvPr>
        </p:nvSpPr>
        <p:spPr/>
        <p:txBody>
          <a:bodyPr/>
          <a:lstStyle/>
          <a:p>
            <a:fld id="{DAC81132-2ECA-46F3-AB29-C4144EA5B32A}" type="slidenum">
              <a:rPr lang="en-US" smtClean="0"/>
              <a:t>9</a:t>
            </a:fld>
            <a:endParaRPr lang="en-US"/>
          </a:p>
        </p:txBody>
      </p:sp>
    </p:spTree>
    <p:extLst>
      <p:ext uri="{BB962C8B-B14F-4D97-AF65-F5344CB8AC3E}">
        <p14:creationId xmlns:p14="http://schemas.microsoft.com/office/powerpoint/2010/main" val="406509633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4881</TotalTime>
  <Words>1676</Words>
  <Application>Microsoft Office PowerPoint</Application>
  <PresentationFormat>Widescreen</PresentationFormat>
  <Paragraphs>229</Paragraphs>
  <Slides>30</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Calibri Light</vt:lpstr>
      <vt:lpstr>Cambria Math</vt:lpstr>
      <vt:lpstr>Wingdings</vt:lpstr>
      <vt:lpstr>Office Theme</vt:lpstr>
      <vt:lpstr>A Successive Convexification Optimal Guidance Implementation for the Pinpoint Landing of Space Vehicles</vt:lpstr>
      <vt:lpstr>Motivation for Powered Descent Guidance</vt:lpstr>
      <vt:lpstr>Other PDG and Solution Methods</vt:lpstr>
      <vt:lpstr>Simplest Problem Description </vt:lpstr>
      <vt:lpstr>A 6DoF Powered Descent Guidance Approach</vt:lpstr>
      <vt:lpstr>6DoF Continuous Free-Final-Time Problem Description</vt:lpstr>
      <vt:lpstr>State and Control Inequality Constraints</vt:lpstr>
      <vt:lpstr>SCvx: A Superlinearly Convergent Algorithm for Non-convex Optimal Control Problems</vt:lpstr>
      <vt:lpstr>Discretization and Convexification – First Order Hold</vt:lpstr>
      <vt:lpstr>Control Constraint Convexification</vt:lpstr>
      <vt:lpstr>Trust Regions and Virtual Control Dynamic Relaxation</vt:lpstr>
      <vt:lpstr>Fixed-Final-Time Convex Sub-Problem</vt:lpstr>
      <vt:lpstr>Successive Mechanism</vt:lpstr>
      <vt:lpstr>Algorithm Initialization</vt:lpstr>
      <vt:lpstr>Planar Landing Prototype Example</vt:lpstr>
      <vt:lpstr>State and Control Constraint Satisfaction</vt:lpstr>
      <vt:lpstr>Large Non-Planar Diverts</vt:lpstr>
      <vt:lpstr>PowerPoint Presentation</vt:lpstr>
      <vt:lpstr>Fuel-Optimal Large Diverts</vt:lpstr>
      <vt:lpstr>State and Control Constraint Satisfaction</vt:lpstr>
      <vt:lpstr>Timing Study</vt:lpstr>
      <vt:lpstr>Timing Study</vt:lpstr>
      <vt:lpstr>Conclusion and Future Work</vt:lpstr>
      <vt:lpstr>Acknowledgements</vt:lpstr>
      <vt:lpstr>Backup</vt:lpstr>
      <vt:lpstr>Convex Optimization</vt:lpstr>
      <vt:lpstr>Okay fine, but can you implement this?</vt:lpstr>
      <vt:lpstr>Avionics – Flight Computer and Sensors</vt:lpstr>
      <vt:lpstr>Propulsion System</vt:lpstr>
      <vt:lpstr>This Version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VTVL Attitude Control with 6DoF Successive Convex Powered Descent Guidance</dc:title>
  <dc:creator>Padraig Lysandrou</dc:creator>
  <cp:lastModifiedBy>Padraig Lysandrou</cp:lastModifiedBy>
  <cp:revision>661</cp:revision>
  <dcterms:created xsi:type="dcterms:W3CDTF">2018-12-13T11:12:02Z</dcterms:created>
  <dcterms:modified xsi:type="dcterms:W3CDTF">2019-12-03T18:45:10Z</dcterms:modified>
</cp:coreProperties>
</file>